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9" r:id="rId10"/>
    <p:sldId id="266" r:id="rId11"/>
    <p:sldId id="270" r:id="rId12"/>
    <p:sldId id="264" r:id="rId13"/>
    <p:sldId id="267" r:id="rId14"/>
    <p:sldId id="268" r:id="rId15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öf" initials="E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1037"/>
    <a:srgbClr val="FFD85D"/>
    <a:srgbClr val="FFE285"/>
    <a:srgbClr val="FFD65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1CA2FF-24F2-44EA-AF21-CA4EA89C404C}" type="datetimeFigureOut">
              <a:rPr lang="cs-CZ" smtClean="0"/>
              <a:pPr/>
              <a:t>24.10.2011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0336FE-9C00-46B7-943B-163380924B3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0336FE-9C00-46B7-943B-163380924B34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0336FE-9C00-46B7-943B-163380924B34}" type="slidenum">
              <a:rPr lang="cs-CZ" smtClean="0"/>
              <a:pPr/>
              <a:t>10</a:t>
            </a:fld>
            <a:endParaRPr 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0336FE-9C00-46B7-943B-163380924B34}" type="slidenum">
              <a:rPr lang="cs-CZ" smtClean="0"/>
              <a:pPr/>
              <a:t>11</a:t>
            </a:fld>
            <a:endParaRPr lang="cs-CZ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0336FE-9C00-46B7-943B-163380924B34}" type="slidenum">
              <a:rPr lang="cs-CZ" smtClean="0"/>
              <a:pPr/>
              <a:t>12</a:t>
            </a:fld>
            <a:endParaRPr lang="cs-CZ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0336FE-9C00-46B7-943B-163380924B34}" type="slidenum">
              <a:rPr lang="cs-CZ" smtClean="0"/>
              <a:pPr/>
              <a:t>13</a:t>
            </a:fld>
            <a:endParaRPr lang="cs-CZ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0336FE-9C00-46B7-943B-163380924B34}" type="slidenum">
              <a:rPr lang="cs-CZ" smtClean="0"/>
              <a:pPr/>
              <a:t>14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0336FE-9C00-46B7-943B-163380924B34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0336FE-9C00-46B7-943B-163380924B34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0336FE-9C00-46B7-943B-163380924B34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0336FE-9C00-46B7-943B-163380924B34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0336FE-9C00-46B7-943B-163380924B34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0336FE-9C00-46B7-943B-163380924B34}" type="slidenum">
              <a:rPr lang="cs-CZ" smtClean="0"/>
              <a:pPr/>
              <a:t>7</a:t>
            </a:fld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0336FE-9C00-46B7-943B-163380924B34}" type="slidenum">
              <a:rPr lang="cs-CZ" smtClean="0"/>
              <a:pPr/>
              <a:t>8</a:t>
            </a:fld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0336FE-9C00-46B7-943B-163380924B34}" type="slidenum">
              <a:rPr lang="cs-CZ" smtClean="0"/>
              <a:pPr/>
              <a:t>9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CE23A7-C830-48C4-8EAA-0BBD71F15316}" type="datetimeFigureOut">
              <a:rPr lang="cs-CZ"/>
              <a:pPr>
                <a:defRPr/>
              </a:pPr>
              <a:t>24.10.2011</a:t>
            </a:fld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B6F702-E264-46B0-AA67-E31C502ED7A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5AD301-7A2C-4776-96AD-A951D2F69475}" type="datetimeFigureOut">
              <a:rPr lang="cs-CZ"/>
              <a:pPr>
                <a:defRPr/>
              </a:pPr>
              <a:t>24.10.2011</a:t>
            </a:fld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D14825-6E9E-4DB9-8DF9-92144B869F4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20EA3B-5100-4003-AE55-B7B0D942432C}" type="datetimeFigureOut">
              <a:rPr lang="cs-CZ"/>
              <a:pPr>
                <a:defRPr/>
              </a:pPr>
              <a:t>24.10.2011</a:t>
            </a:fld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70BD15-C257-4522-B9BC-B1C7F9809B3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CFC38A-ABD3-4F4D-9A48-F853BA4196DC}" type="datetimeFigureOut">
              <a:rPr lang="cs-CZ"/>
              <a:pPr>
                <a:defRPr/>
              </a:pPr>
              <a:t>24.10.2011</a:t>
            </a:fld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51AEB4-2CF5-470A-9C0C-CCD3E398658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38F7B3-415C-49FD-A1C1-84E815D1DAAA}" type="datetimeFigureOut">
              <a:rPr lang="cs-CZ"/>
              <a:pPr>
                <a:defRPr/>
              </a:pPr>
              <a:t>24.10.2011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E45E99-E46C-4B08-AE8D-4E43844D4C5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3D3028-B98D-48A9-83FF-C019D6AD20AF}" type="datetimeFigureOut">
              <a:rPr lang="cs-CZ"/>
              <a:pPr>
                <a:defRPr/>
              </a:pPr>
              <a:t>24.10.2011</a:t>
            </a:fld>
            <a:endParaRPr lang="cs-CZ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A28ED7-72BB-4DE5-A1D7-7A76F7CD1E4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9930C4-42C9-4C47-867B-F17FEA929485}" type="datetimeFigureOut">
              <a:rPr lang="cs-CZ"/>
              <a:pPr>
                <a:defRPr/>
              </a:pPr>
              <a:t>24.10.2011</a:t>
            </a:fld>
            <a:endParaRPr lang="cs-CZ"/>
          </a:p>
        </p:txBody>
      </p:sp>
      <p:sp>
        <p:nvSpPr>
          <p:cNvPr id="8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377C72-03CD-4C99-A8BF-7D61E1D9AE3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6D7627-E4B4-449A-8447-CB6AA5F8654A}" type="datetimeFigureOut">
              <a:rPr lang="cs-CZ"/>
              <a:pPr>
                <a:defRPr/>
              </a:pPr>
              <a:t>24.10.2011</a:t>
            </a:fld>
            <a:endParaRPr lang="cs-CZ"/>
          </a:p>
        </p:txBody>
      </p:sp>
      <p:sp>
        <p:nvSpPr>
          <p:cNvPr id="4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7876BE-EADF-482D-9241-989D7659613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51FADC-1981-4AB5-8492-2AA5E74DAFB4}" type="datetimeFigureOut">
              <a:rPr lang="cs-CZ"/>
              <a:pPr>
                <a:defRPr/>
              </a:pPr>
              <a:t>24.10.2011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2AB652-E7CC-4D9F-A5A2-CDA33F915DC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E53A42-7755-4272-997F-7D75AC0CFC02}" type="datetimeFigureOut">
              <a:rPr lang="cs-CZ"/>
              <a:pPr>
                <a:defRPr/>
              </a:pPr>
              <a:t>24.10.2011</a:t>
            </a:fld>
            <a:endParaRPr lang="cs-CZ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10AB7D-2333-4034-B7D0-7879697721A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2DD4B2-1097-4BA4-9C6C-03A5B8256DD4}" type="datetimeFigureOut">
              <a:rPr lang="cs-CZ"/>
              <a:pPr>
                <a:defRPr/>
              </a:pPr>
              <a:t>24.10.2011</a:t>
            </a:fld>
            <a:endParaRPr lang="cs-CZ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18585-7D7D-4D1E-A820-256A60442C1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27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338EB7B-4A90-40D3-BE8E-A75E0DCA1818}" type="datetimeFigureOut">
              <a:rPr lang="cs-CZ"/>
              <a:pPr>
                <a:defRPr/>
              </a:pPr>
              <a:t>24.10.2011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0C8A08E-1657-4E66-8485-B77B9390410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31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duotone>
              <a:schemeClr val="bg2">
                <a:shade val="3000"/>
                <a:satMod val="110000"/>
              </a:schemeClr>
              <a:schemeClr val="bg2">
                <a:tint val="60000"/>
                <a:satMod val="425000"/>
              </a:schemeClr>
            </a:duotone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3528" y="260648"/>
            <a:ext cx="8229600" cy="2376264"/>
          </a:xfrm>
        </p:spPr>
        <p:txBody>
          <a:bodyPr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bg1"/>
                </a:solidFill>
              </a:rPr>
              <a:t>Realizace tvorby </a:t>
            </a:r>
            <a:br>
              <a:rPr lang="cs-CZ" dirty="0" smtClean="0">
                <a:solidFill>
                  <a:schemeClr val="bg1"/>
                </a:solidFill>
              </a:rPr>
            </a:br>
            <a:r>
              <a:rPr lang="cs-CZ" dirty="0" smtClean="0">
                <a:solidFill>
                  <a:schemeClr val="bg1"/>
                </a:solidFill>
              </a:rPr>
              <a:t>e-learningových kurzů odborné angličtiny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23528" y="2708920"/>
            <a:ext cx="6840760" cy="3049587"/>
          </a:xfrm>
        </p:spPr>
        <p:txBody>
          <a:bodyPr>
            <a:normAutofit fontScale="62500" lnSpcReduction="20000"/>
          </a:bodyPr>
          <a:lstStyle/>
          <a:p>
            <a:pPr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cs-CZ" dirty="0" smtClean="0"/>
          </a:p>
          <a:p>
            <a:pPr algn="l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cs-CZ" dirty="0" smtClean="0"/>
              <a:t>v prostředí LMS Moodle</a:t>
            </a:r>
          </a:p>
          <a:p>
            <a:pPr algn="l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cs-CZ" dirty="0" smtClean="0"/>
          </a:p>
          <a:p>
            <a:pPr algn="l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defRPr/>
            </a:pPr>
            <a:r>
              <a:rPr lang="cs-CZ" dirty="0" smtClean="0"/>
              <a:t>CZ. 1.07/2.2.00/15.0132 </a:t>
            </a:r>
          </a:p>
          <a:p>
            <a:pPr algn="l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defRPr/>
            </a:pPr>
            <a:r>
              <a:rPr lang="cs-CZ" dirty="0" smtClean="0"/>
              <a:t>Rozvoj jazykových kompetencí pracovníků </a:t>
            </a:r>
            <a:r>
              <a:rPr lang="cs-CZ" dirty="0" smtClean="0"/>
              <a:t>VŠB-TU Ostrava</a:t>
            </a:r>
          </a:p>
          <a:p>
            <a:pPr algn="l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defRPr/>
            </a:pPr>
            <a:r>
              <a:rPr lang="cs-CZ" dirty="0" smtClean="0"/>
              <a:t>(z</a:t>
            </a:r>
            <a:r>
              <a:rPr lang="cs-CZ" dirty="0" smtClean="0"/>
              <a:t>kráceně InterDV )</a:t>
            </a:r>
            <a:endParaRPr lang="cs-CZ" dirty="0" smtClean="0"/>
          </a:p>
          <a:p>
            <a:pPr algn="l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cs-CZ" dirty="0" smtClean="0"/>
          </a:p>
          <a:p>
            <a:pPr algn="l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cs-CZ" dirty="0" smtClean="0"/>
          </a:p>
          <a:p>
            <a:pPr algn="l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cs-CZ" dirty="0" smtClean="0"/>
          </a:p>
          <a:p>
            <a:pPr algn="l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cs-CZ" sz="2400" dirty="0" smtClean="0">
                <a:solidFill>
                  <a:schemeClr val="bg1"/>
                </a:solidFill>
              </a:rPr>
              <a:t>Mgr. Radka Juříčková</a:t>
            </a:r>
          </a:p>
          <a:p>
            <a:pPr algn="l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cs-CZ" sz="2400" dirty="0" smtClean="0">
                <a:solidFill>
                  <a:schemeClr val="bg1"/>
                </a:solidFill>
              </a:rPr>
              <a:t>Katedra jazyků </a:t>
            </a:r>
            <a:r>
              <a:rPr lang="cs-CZ" sz="2400" dirty="0" smtClean="0">
                <a:solidFill>
                  <a:schemeClr val="bg1"/>
                </a:solidFill>
              </a:rPr>
              <a:t>VŠB-TUO </a:t>
            </a:r>
            <a:endParaRPr lang="cs-CZ" sz="2400" dirty="0">
              <a:solidFill>
                <a:schemeClr val="bg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80312" y="2276872"/>
            <a:ext cx="1368152" cy="3627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rgbClr val="FFC000"/>
                </a:solidFill>
              </a:rPr>
              <a:t>Výběr témat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cs-CZ" dirty="0" smtClean="0">
                <a:solidFill>
                  <a:schemeClr val="bg1"/>
                </a:solidFill>
              </a:rPr>
              <a:t>Osloveni byli odborníci z jednotlivých fakult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cs-CZ" dirty="0" smtClean="0">
              <a:solidFill>
                <a:schemeClr val="bg1"/>
              </a:solidFill>
            </a:endParaRP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cs-CZ" dirty="0" smtClean="0">
                <a:solidFill>
                  <a:srgbClr val="FFD653"/>
                </a:solidFill>
              </a:rPr>
              <a:t>děkani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cs-CZ" dirty="0" smtClean="0">
                <a:solidFill>
                  <a:srgbClr val="FFD653"/>
                </a:solidFill>
              </a:rPr>
              <a:t>proděkani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cs-CZ" dirty="0" smtClean="0">
                <a:solidFill>
                  <a:srgbClr val="FFD653"/>
                </a:solidFill>
              </a:rPr>
              <a:t>odborní asistenti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cs-CZ" dirty="0" smtClean="0">
                <a:solidFill>
                  <a:srgbClr val="FFD653"/>
                </a:solidFill>
              </a:rPr>
              <a:t>školitelé doktorandů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cs-CZ" dirty="0" err="1" smtClean="0">
                <a:solidFill>
                  <a:srgbClr val="FFD653"/>
                </a:solidFill>
              </a:rPr>
              <a:t>doktorandi</a:t>
            </a:r>
            <a:endParaRPr lang="cs-CZ" dirty="0" smtClean="0">
              <a:solidFill>
                <a:srgbClr val="FFD653"/>
              </a:solidFill>
            </a:endParaRP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cs-CZ" b="1" i="1" dirty="0" smtClean="0">
              <a:solidFill>
                <a:srgbClr val="FFD85D"/>
              </a:solidFill>
            </a:endParaRP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cs-CZ" dirty="0" smtClean="0">
                <a:solidFill>
                  <a:schemeClr val="bg1"/>
                </a:solidFill>
              </a:rPr>
              <a:t>Vazba obsahu na skutečně řešená témata 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cs-CZ" dirty="0" smtClean="0">
                <a:solidFill>
                  <a:schemeClr val="bg1"/>
                </a:solidFill>
              </a:rPr>
              <a:t>v odborné výuce</a:t>
            </a:r>
            <a:endParaRPr lang="cs-CZ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0"/>
            <a:ext cx="8229600" cy="836712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rgbClr val="FFC000"/>
                </a:solidFill>
              </a:rPr>
              <a:t>Příklady připravovaných témat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95536" y="836712"/>
            <a:ext cx="4038600" cy="5589240"/>
          </a:xfrm>
        </p:spPr>
        <p:txBody>
          <a:bodyPr/>
          <a:lstStyle/>
          <a:p>
            <a:pPr>
              <a:buNone/>
            </a:pPr>
            <a:r>
              <a:rPr lang="cs-CZ" sz="2000" b="1" dirty="0" smtClean="0">
                <a:solidFill>
                  <a:schemeClr val="bg1"/>
                </a:solidFill>
              </a:rPr>
              <a:t>Pro EKF:</a:t>
            </a:r>
          </a:p>
          <a:p>
            <a:pPr>
              <a:buNone/>
            </a:pPr>
            <a:r>
              <a:rPr lang="cs-CZ" sz="2000" b="1" dirty="0" err="1" smtClean="0"/>
              <a:t>Treasury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Bonds</a:t>
            </a:r>
            <a:endParaRPr lang="cs-CZ" sz="2000" b="1" dirty="0" smtClean="0"/>
          </a:p>
          <a:p>
            <a:pPr>
              <a:buNone/>
            </a:pPr>
            <a:r>
              <a:rPr lang="cs-CZ" sz="2000" b="1" dirty="0" err="1" smtClean="0"/>
              <a:t>Evaluating</a:t>
            </a:r>
            <a:r>
              <a:rPr lang="cs-CZ" sz="2000" b="1" dirty="0" smtClean="0"/>
              <a:t> Bond Risk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sz="2000" b="1" dirty="0" smtClean="0">
                <a:solidFill>
                  <a:schemeClr val="bg1"/>
                </a:solidFill>
              </a:rPr>
              <a:t>Pro FBI:</a:t>
            </a:r>
          </a:p>
          <a:p>
            <a:pPr>
              <a:buNone/>
            </a:pPr>
            <a:r>
              <a:rPr lang="cs-CZ" sz="2000" b="1" dirty="0" err="1" smtClean="0"/>
              <a:t>Hazards</a:t>
            </a:r>
            <a:endParaRPr lang="cs-CZ" sz="2000" b="1" dirty="0" smtClean="0"/>
          </a:p>
          <a:p>
            <a:pPr>
              <a:buNone/>
            </a:pPr>
            <a:r>
              <a:rPr lang="cs-CZ" sz="2000" b="1" dirty="0" err="1" smtClean="0"/>
              <a:t>Fire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Doors</a:t>
            </a:r>
            <a:endParaRPr lang="cs-CZ" sz="2000" b="1" dirty="0" smtClean="0"/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r>
              <a:rPr lang="cs-CZ" sz="2000" b="1" dirty="0" smtClean="0">
                <a:solidFill>
                  <a:schemeClr val="bg1"/>
                </a:solidFill>
              </a:rPr>
              <a:t>Pro FAST:</a:t>
            </a:r>
          </a:p>
          <a:p>
            <a:pPr>
              <a:buNone/>
            </a:pPr>
            <a:r>
              <a:rPr lang="cs-CZ" sz="2000" b="1" dirty="0" smtClean="0"/>
              <a:t>Great </a:t>
            </a:r>
            <a:r>
              <a:rPr lang="cs-CZ" sz="2000" b="1" dirty="0" err="1" smtClean="0"/>
              <a:t>Belt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Bridges</a:t>
            </a:r>
            <a:endParaRPr lang="cs-CZ" sz="2000" b="1" dirty="0" smtClean="0"/>
          </a:p>
          <a:p>
            <a:pPr>
              <a:buNone/>
            </a:pPr>
            <a:r>
              <a:rPr lang="cs-CZ" sz="2000" b="1" dirty="0" err="1" smtClean="0"/>
              <a:t>Closed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Face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Tunnelling</a:t>
            </a:r>
            <a:endParaRPr lang="cs-CZ" sz="2000" b="1" dirty="0" smtClean="0"/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r>
              <a:rPr lang="cs-CZ" sz="2000" b="1" dirty="0" smtClean="0">
                <a:solidFill>
                  <a:schemeClr val="bg1"/>
                </a:solidFill>
              </a:rPr>
              <a:t>Pro HGF:</a:t>
            </a:r>
          </a:p>
          <a:p>
            <a:pPr>
              <a:buNone/>
            </a:pPr>
            <a:r>
              <a:rPr lang="cs-CZ" sz="2000" b="1" dirty="0" smtClean="0"/>
              <a:t>Recycling Technology</a:t>
            </a:r>
          </a:p>
          <a:p>
            <a:pPr>
              <a:buNone/>
            </a:pPr>
            <a:r>
              <a:rPr lang="cs-CZ" sz="2000" b="1" dirty="0" err="1" smtClean="0"/>
              <a:t>Surface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Mining</a:t>
            </a:r>
            <a:endParaRPr lang="cs-CZ" sz="2000" b="1" dirty="0" smtClean="0"/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endParaRPr lang="cs-CZ" dirty="0" smtClean="0"/>
          </a:p>
          <a:p>
            <a:pPr lvl="1">
              <a:buNone/>
            </a:pPr>
            <a:endParaRPr lang="cs-CZ" dirty="0" smtClean="0"/>
          </a:p>
          <a:p>
            <a:pPr lvl="1">
              <a:buNone/>
            </a:pPr>
            <a:endParaRPr lang="cs-CZ" dirty="0" smtClean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4008" y="836712"/>
            <a:ext cx="4038600" cy="5589240"/>
          </a:xfrm>
        </p:spPr>
        <p:txBody>
          <a:bodyPr/>
          <a:lstStyle/>
          <a:p>
            <a:pPr>
              <a:buNone/>
            </a:pPr>
            <a:r>
              <a:rPr lang="cs-CZ" sz="2000" b="1" dirty="0" smtClean="0">
                <a:solidFill>
                  <a:schemeClr val="bg1"/>
                </a:solidFill>
              </a:rPr>
              <a:t>Pro FEI:</a:t>
            </a:r>
          </a:p>
          <a:p>
            <a:pPr>
              <a:buNone/>
            </a:pPr>
            <a:r>
              <a:rPr lang="cs-CZ" sz="2000" b="1" dirty="0" err="1" smtClean="0"/>
              <a:t>Solar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Photovoltaics</a:t>
            </a:r>
            <a:endParaRPr lang="cs-CZ" sz="2000" b="1" dirty="0" smtClean="0"/>
          </a:p>
          <a:p>
            <a:pPr>
              <a:buNone/>
            </a:pPr>
            <a:r>
              <a:rPr lang="cs-CZ" sz="2000" b="1" dirty="0" err="1" smtClean="0"/>
              <a:t>Offshore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Wind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Energy</a:t>
            </a:r>
            <a:endParaRPr lang="cs-CZ" sz="2000" b="1" dirty="0" smtClean="0"/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r>
              <a:rPr lang="cs-CZ" sz="2000" b="1" dirty="0" smtClean="0">
                <a:solidFill>
                  <a:schemeClr val="bg1"/>
                </a:solidFill>
              </a:rPr>
              <a:t>Pro FS:</a:t>
            </a:r>
          </a:p>
          <a:p>
            <a:pPr>
              <a:buNone/>
            </a:pPr>
            <a:r>
              <a:rPr lang="cs-CZ" sz="2000" b="1" dirty="0" err="1" smtClean="0"/>
              <a:t>Developments</a:t>
            </a:r>
            <a:r>
              <a:rPr lang="cs-CZ" sz="2000" b="1" dirty="0" smtClean="0"/>
              <a:t> in </a:t>
            </a:r>
            <a:r>
              <a:rPr lang="cs-CZ" sz="2000" b="1" dirty="0" err="1" smtClean="0"/>
              <a:t>Process</a:t>
            </a:r>
            <a:r>
              <a:rPr lang="cs-CZ" sz="2000" b="1" dirty="0" smtClean="0"/>
              <a:t> Technology</a:t>
            </a:r>
          </a:p>
          <a:p>
            <a:pPr>
              <a:buNone/>
            </a:pPr>
            <a:r>
              <a:rPr lang="cs-CZ" sz="2000" b="1" dirty="0" err="1" smtClean="0"/>
              <a:t>The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Aircraft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Fuselage</a:t>
            </a:r>
            <a:endParaRPr lang="cs-CZ" sz="2000" b="1" dirty="0" smtClean="0"/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r>
              <a:rPr lang="cs-CZ" sz="2000" b="1" dirty="0" smtClean="0">
                <a:solidFill>
                  <a:schemeClr val="bg1"/>
                </a:solidFill>
              </a:rPr>
              <a:t>Pro FMMI:</a:t>
            </a:r>
          </a:p>
          <a:p>
            <a:pPr>
              <a:buNone/>
            </a:pPr>
            <a:r>
              <a:rPr lang="cs-CZ" sz="2000" b="1" dirty="0" err="1" smtClean="0"/>
              <a:t>Molecular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Structure</a:t>
            </a:r>
            <a:endParaRPr lang="cs-CZ" sz="2000" b="1" dirty="0" smtClean="0"/>
          </a:p>
          <a:p>
            <a:pPr>
              <a:buNone/>
            </a:pPr>
            <a:r>
              <a:rPr lang="cs-CZ" sz="2000" b="1" dirty="0" err="1" smtClean="0"/>
              <a:t>Introduction</a:t>
            </a:r>
            <a:r>
              <a:rPr lang="cs-CZ" sz="2000" b="1" dirty="0" smtClean="0"/>
              <a:t> to </a:t>
            </a:r>
            <a:r>
              <a:rPr lang="cs-CZ" sz="2000" b="1" dirty="0" err="1" smtClean="0"/>
              <a:t>Rolling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Operations</a:t>
            </a:r>
            <a:endParaRPr lang="cs-CZ" sz="2000" b="1" dirty="0" smtClean="0"/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rgbClr val="FFC000"/>
                </a:solidFill>
              </a:rPr>
              <a:t>E-learning a katedra jazyků </a:t>
            </a:r>
            <a:br>
              <a:rPr lang="cs-CZ" dirty="0" smtClean="0">
                <a:solidFill>
                  <a:srgbClr val="FFC000"/>
                </a:solidFill>
              </a:rPr>
            </a:br>
            <a:r>
              <a:rPr lang="cs-CZ" dirty="0" smtClean="0">
                <a:solidFill>
                  <a:srgbClr val="FFC000"/>
                </a:solidFill>
              </a:rPr>
              <a:t>v budoucnu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1331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Evaluace</a:t>
            </a:r>
          </a:p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Optimalizace</a:t>
            </a:r>
          </a:p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Aktualizace témat</a:t>
            </a:r>
          </a:p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Adaptace na další jazyky</a:t>
            </a:r>
          </a:p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Nové kurzy s ohledem na potřeby praxe, např. </a:t>
            </a:r>
            <a:r>
              <a:rPr lang="cs-CZ" b="1" dirty="0" err="1" smtClean="0">
                <a:solidFill>
                  <a:schemeClr val="bg1"/>
                </a:solidFill>
              </a:rPr>
              <a:t>Academic</a:t>
            </a:r>
            <a:r>
              <a:rPr lang="cs-CZ" b="1" dirty="0" smtClean="0">
                <a:solidFill>
                  <a:schemeClr val="bg1"/>
                </a:solidFill>
              </a:rPr>
              <a:t> </a:t>
            </a:r>
            <a:r>
              <a:rPr lang="cs-CZ" b="1" dirty="0" err="1" smtClean="0">
                <a:solidFill>
                  <a:schemeClr val="bg1"/>
                </a:solidFill>
              </a:rPr>
              <a:t>skills</a:t>
            </a:r>
            <a:r>
              <a:rPr lang="cs-CZ" b="1" dirty="0" smtClean="0">
                <a:solidFill>
                  <a:schemeClr val="bg1"/>
                </a:solidFill>
              </a:rPr>
              <a:t> </a:t>
            </a:r>
            <a:r>
              <a:rPr lang="cs-CZ" dirty="0" smtClean="0">
                <a:solidFill>
                  <a:schemeClr val="bg1"/>
                </a:solidFill>
              </a:rPr>
              <a:t>(</a:t>
            </a:r>
            <a:r>
              <a:rPr lang="cs-CZ" dirty="0" err="1" smtClean="0">
                <a:solidFill>
                  <a:schemeClr val="bg1"/>
                </a:solidFill>
              </a:rPr>
              <a:t>presentations</a:t>
            </a:r>
            <a:r>
              <a:rPr lang="cs-CZ" dirty="0" smtClean="0">
                <a:solidFill>
                  <a:schemeClr val="bg1"/>
                </a:solidFill>
              </a:rPr>
              <a:t> , </a:t>
            </a:r>
            <a:r>
              <a:rPr lang="cs-CZ" dirty="0" err="1" smtClean="0">
                <a:solidFill>
                  <a:schemeClr val="bg1"/>
                </a:solidFill>
              </a:rPr>
              <a:t>academic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dirty="0" err="1" smtClean="0">
                <a:solidFill>
                  <a:schemeClr val="bg1"/>
                </a:solidFill>
              </a:rPr>
              <a:t>writing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dirty="0" err="1" smtClean="0">
                <a:solidFill>
                  <a:schemeClr val="bg1"/>
                </a:solidFill>
              </a:rPr>
              <a:t>etc</a:t>
            </a:r>
            <a:r>
              <a:rPr lang="cs-CZ" dirty="0" smtClean="0">
                <a:solidFill>
                  <a:schemeClr val="bg1"/>
                </a:solidFill>
              </a:rPr>
              <a:t>.)</a:t>
            </a:r>
          </a:p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Samostatný akreditovaný předmět-kredit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rgbClr val="FFC000"/>
                </a:solidFill>
              </a:rPr>
              <a:t>Umístění kurzu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1433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cs-CZ" smtClean="0">
                <a:solidFill>
                  <a:schemeClr val="bg1"/>
                </a:solidFill>
              </a:rPr>
              <a:t>První etapa kurzu pro všech sedm fakult 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smtClean="0">
                <a:solidFill>
                  <a:schemeClr val="bg1"/>
                </a:solidFill>
              </a:rPr>
              <a:t>v rozsahu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smtClean="0">
                <a:solidFill>
                  <a:schemeClr val="bg1"/>
                </a:solidFill>
              </a:rPr>
              <a:t> 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smtClean="0">
                <a:solidFill>
                  <a:srgbClr val="FFE285"/>
                </a:solidFill>
              </a:rPr>
              <a:t>Unit 1-5 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smtClean="0">
                <a:solidFill>
                  <a:srgbClr val="FFE285"/>
                </a:solidFill>
              </a:rPr>
              <a:t>Review test</a:t>
            </a:r>
          </a:p>
          <a:p>
            <a:pPr eaLnBrk="1" hangingPunct="1">
              <a:buFont typeface="Wingdings 2" pitchFamily="18" charset="2"/>
              <a:buNone/>
            </a:pPr>
            <a:endParaRPr lang="cs-CZ" smtClean="0">
              <a:solidFill>
                <a:schemeClr val="bg1"/>
              </a:solidFill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cs-CZ" smtClean="0">
                <a:solidFill>
                  <a:schemeClr val="bg1"/>
                </a:solidFill>
              </a:rPr>
              <a:t>od ledna 2012 na: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smtClean="0">
                <a:solidFill>
                  <a:schemeClr val="bg1"/>
                </a:solidFill>
              </a:rPr>
              <a:t>http://rccv.vsb.cz/moodle/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rgbClr val="FFC000"/>
                </a:solidFill>
              </a:rPr>
              <a:t>Děkuji za pozornost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15363" name="Zástupný symbol pro obsah 2"/>
          <p:cNvSpPr>
            <a:spLocks noGrp="1"/>
          </p:cNvSpPr>
          <p:nvPr>
            <p:ph idx="1"/>
          </p:nvPr>
        </p:nvSpPr>
        <p:spPr>
          <a:xfrm>
            <a:off x="179388" y="4724400"/>
            <a:ext cx="5184775" cy="16129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cs-CZ" sz="3200" b="1" smtClean="0">
                <a:solidFill>
                  <a:schemeClr val="bg1"/>
                </a:solidFill>
              </a:rPr>
              <a:t>Mgr. Radka Juříčková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sz="1800" smtClean="0">
                <a:solidFill>
                  <a:schemeClr val="bg1"/>
                </a:solidFill>
              </a:rPr>
              <a:t>radka.jurickova@vsb.cz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sz="1800" smtClean="0">
                <a:solidFill>
                  <a:schemeClr val="bg1"/>
                </a:solidFill>
              </a:rPr>
              <a:t>Katedra jazyků VŠB-TUO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rgbClr val="FFC000"/>
                </a:solidFill>
              </a:rPr>
              <a:t>Otázky před realizací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8313" y="2149475"/>
            <a:ext cx="8229600" cy="4708525"/>
          </a:xfrm>
        </p:spPr>
        <p:txBody>
          <a:bodyPr>
            <a:normAutofit/>
          </a:bodyPr>
          <a:lstStyle/>
          <a:p>
            <a:pPr marL="651510" indent="-51435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cs-CZ" dirty="0" smtClean="0">
                <a:solidFill>
                  <a:schemeClr val="bg1"/>
                </a:solidFill>
              </a:rPr>
              <a:t>1. Kdo je cílová skupina uživatelů?</a:t>
            </a:r>
          </a:p>
          <a:p>
            <a:pPr marL="651510" indent="-51435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cs-CZ" dirty="0" smtClean="0">
              <a:solidFill>
                <a:schemeClr val="bg1"/>
              </a:solidFill>
            </a:endParaRPr>
          </a:p>
          <a:p>
            <a:pPr marL="651510" indent="-51435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cs-CZ" dirty="0" smtClean="0">
                <a:solidFill>
                  <a:schemeClr val="bg1"/>
                </a:solidFill>
              </a:rPr>
              <a:t>2. Jak metodicky a obsahově správně koncipovat celý e-</a:t>
            </a:r>
            <a:r>
              <a:rPr lang="cs-CZ" dirty="0" err="1" smtClean="0">
                <a:solidFill>
                  <a:schemeClr val="bg1"/>
                </a:solidFill>
              </a:rPr>
              <a:t>learningový</a:t>
            </a:r>
            <a:r>
              <a:rPr lang="cs-CZ" dirty="0" smtClean="0">
                <a:solidFill>
                  <a:schemeClr val="bg1"/>
                </a:solidFill>
              </a:rPr>
              <a:t> kurz?</a:t>
            </a:r>
          </a:p>
          <a:p>
            <a:pPr marL="651510" indent="-51435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cs-CZ" dirty="0" smtClean="0">
              <a:solidFill>
                <a:schemeClr val="bg1"/>
              </a:solidFill>
            </a:endParaRPr>
          </a:p>
          <a:p>
            <a:pPr marL="651510" indent="-51435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cs-CZ" dirty="0" smtClean="0">
                <a:solidFill>
                  <a:schemeClr val="bg1"/>
                </a:solidFill>
              </a:rPr>
              <a:t>3. Jak zajistit jeho úspěšnost a užitečnost v praxi?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cs-CZ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930226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4400" dirty="0" smtClean="0">
                <a:solidFill>
                  <a:srgbClr val="FFC000"/>
                </a:solidFill>
              </a:rPr>
              <a:t>„Rozvoj jazykových kompetencí pracovníků VŠB-TUO“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br>
              <a:rPr lang="cs-CZ" dirty="0" smtClean="0">
                <a:solidFill>
                  <a:srgbClr val="FFC000"/>
                </a:solidFill>
              </a:rPr>
            </a:br>
            <a:r>
              <a:rPr lang="cs-CZ" sz="3100" b="0" dirty="0" smtClean="0">
                <a:solidFill>
                  <a:srgbClr val="FFC000"/>
                </a:solidFill>
              </a:rPr>
              <a:t>(zkráceně InterDV)</a:t>
            </a:r>
            <a:r>
              <a:rPr lang="cs-CZ" b="0" dirty="0" smtClean="0">
                <a:solidFill>
                  <a:schemeClr val="bg1"/>
                </a:solidFill>
              </a:rPr>
              <a:t/>
            </a:r>
            <a:br>
              <a:rPr lang="cs-CZ" b="0" dirty="0" smtClean="0">
                <a:solidFill>
                  <a:schemeClr val="bg1"/>
                </a:solidFill>
              </a:rPr>
            </a:br>
            <a:endParaRPr lang="cs-CZ" b="0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76475"/>
            <a:ext cx="8229600" cy="4032250"/>
          </a:xfrm>
        </p:spPr>
        <p:txBody>
          <a:bodyPr>
            <a:normAutofit/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cs-CZ" dirty="0" smtClean="0">
              <a:solidFill>
                <a:schemeClr val="bg1"/>
              </a:solidFill>
            </a:endParaRPr>
          </a:p>
          <a:p>
            <a:pPr marL="651510" indent="-51435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cs-CZ" dirty="0" smtClean="0">
                <a:solidFill>
                  <a:schemeClr val="bg1"/>
                </a:solidFill>
              </a:rPr>
              <a:t>1. Víceúrovňové prezenční kurzy obecné a odborné angličtiny</a:t>
            </a:r>
          </a:p>
          <a:p>
            <a:pPr marL="651510" indent="-51435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cs-CZ" dirty="0" smtClean="0">
                <a:solidFill>
                  <a:schemeClr val="bg1"/>
                </a:solidFill>
              </a:rPr>
              <a:t>2. Tematicky zaměřené e-</a:t>
            </a:r>
            <a:r>
              <a:rPr lang="cs-CZ" dirty="0" err="1" smtClean="0">
                <a:solidFill>
                  <a:schemeClr val="bg1"/>
                </a:solidFill>
              </a:rPr>
              <a:t>learningové</a:t>
            </a:r>
            <a:r>
              <a:rPr lang="cs-CZ" dirty="0" smtClean="0">
                <a:solidFill>
                  <a:schemeClr val="bg1"/>
                </a:solidFill>
              </a:rPr>
              <a:t> kurzy odborné angličtiny v prostředí LMS Moodle</a:t>
            </a:r>
          </a:p>
          <a:p>
            <a:pPr marL="651510" indent="-51435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cs-CZ" dirty="0" smtClean="0">
                <a:solidFill>
                  <a:schemeClr val="bg1"/>
                </a:solidFill>
              </a:rPr>
              <a:t>3. Individuální jazyková podpora při tvorbě výukových materiálů v angličtině</a:t>
            </a:r>
            <a:endParaRPr lang="cs-CZ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04664"/>
            <a:ext cx="8229600" cy="1143000"/>
          </a:xfrm>
        </p:spPr>
        <p:txBody>
          <a:bodyPr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rgbClr val="FFC000"/>
                </a:solidFill>
              </a:rPr>
              <a:t>E-</a:t>
            </a:r>
            <a:r>
              <a:rPr lang="cs-CZ" dirty="0" err="1" smtClean="0">
                <a:solidFill>
                  <a:srgbClr val="FFC000"/>
                </a:solidFill>
              </a:rPr>
              <a:t>learningové</a:t>
            </a:r>
            <a:r>
              <a:rPr lang="cs-CZ" dirty="0" smtClean="0">
                <a:solidFill>
                  <a:srgbClr val="FFC000"/>
                </a:solidFill>
              </a:rPr>
              <a:t> kurzy odborné angličtiny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614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cs-CZ" b="1" dirty="0" smtClean="0">
                <a:solidFill>
                  <a:schemeClr val="bg1"/>
                </a:solidFill>
              </a:rPr>
              <a:t>	Sedm modulů pro jednotlivé fakulty dle zaměření:</a:t>
            </a:r>
          </a:p>
          <a:p>
            <a:pPr eaLnBrk="1" hangingPunct="1">
              <a:buFont typeface="Wingdings 2" pitchFamily="18" charset="2"/>
              <a:buNone/>
            </a:pPr>
            <a:endParaRPr lang="cs-CZ" dirty="0" smtClean="0"/>
          </a:p>
          <a:p>
            <a:pPr eaLnBrk="1" hangingPunct="1"/>
            <a:r>
              <a:rPr lang="cs-CZ" sz="2400" dirty="0" smtClean="0">
                <a:solidFill>
                  <a:schemeClr val="bg1"/>
                </a:solidFill>
              </a:rPr>
              <a:t>Ekonomická fakulta</a:t>
            </a:r>
          </a:p>
          <a:p>
            <a:pPr eaLnBrk="1" hangingPunct="1"/>
            <a:r>
              <a:rPr lang="cs-CZ" sz="2400" dirty="0" smtClean="0">
                <a:solidFill>
                  <a:schemeClr val="bg1"/>
                </a:solidFill>
              </a:rPr>
              <a:t>Fakulta stavební</a:t>
            </a:r>
          </a:p>
          <a:p>
            <a:pPr eaLnBrk="1" hangingPunct="1"/>
            <a:r>
              <a:rPr lang="cs-CZ" sz="2400" dirty="0" smtClean="0">
                <a:solidFill>
                  <a:schemeClr val="bg1"/>
                </a:solidFill>
              </a:rPr>
              <a:t>Fakulta strojní</a:t>
            </a:r>
          </a:p>
          <a:p>
            <a:pPr eaLnBrk="1" hangingPunct="1"/>
            <a:r>
              <a:rPr lang="cs-CZ" sz="2400" dirty="0" smtClean="0">
                <a:solidFill>
                  <a:schemeClr val="bg1"/>
                </a:solidFill>
              </a:rPr>
              <a:t>Fakulta elektrotechniky a informatiky</a:t>
            </a:r>
          </a:p>
          <a:p>
            <a:pPr eaLnBrk="1" hangingPunct="1"/>
            <a:r>
              <a:rPr lang="cs-CZ" sz="2400" dirty="0" smtClean="0">
                <a:solidFill>
                  <a:schemeClr val="bg1"/>
                </a:solidFill>
              </a:rPr>
              <a:t>Hornicko-geologická fakulta</a:t>
            </a:r>
          </a:p>
          <a:p>
            <a:pPr eaLnBrk="1" hangingPunct="1"/>
            <a:r>
              <a:rPr lang="cs-CZ" sz="2400" dirty="0" smtClean="0">
                <a:solidFill>
                  <a:schemeClr val="bg1"/>
                </a:solidFill>
              </a:rPr>
              <a:t>Fakulta metalurgie a materiálového inženýrství</a:t>
            </a:r>
          </a:p>
          <a:p>
            <a:pPr eaLnBrk="1" hangingPunct="1"/>
            <a:r>
              <a:rPr lang="cs-CZ" sz="2400" dirty="0" smtClean="0">
                <a:solidFill>
                  <a:schemeClr val="bg1"/>
                </a:solidFill>
              </a:rPr>
              <a:t>Fakulta bezpečnostního inženýrství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rgbClr val="FFC000"/>
                </a:solidFill>
              </a:rPr>
              <a:t>Struktura modulu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cs-CZ" dirty="0" smtClean="0">
                <a:solidFill>
                  <a:schemeClr val="bg1"/>
                </a:solidFill>
              </a:rPr>
              <a:t>15 lekcí; 3 krátké ověřovací testy; 1 souhrnný test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cs-CZ" dirty="0" smtClean="0">
              <a:solidFill>
                <a:schemeClr val="bg1"/>
              </a:solidFill>
            </a:endParaRP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cs-CZ" b="1" dirty="0" smtClean="0">
                <a:solidFill>
                  <a:schemeClr val="bg1"/>
                </a:solidFill>
              </a:rPr>
              <a:t>Unit 1 – 5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cs-CZ" dirty="0" err="1" smtClean="0">
                <a:solidFill>
                  <a:schemeClr val="bg1"/>
                </a:solidFill>
              </a:rPr>
              <a:t>Review</a:t>
            </a:r>
            <a:r>
              <a:rPr lang="cs-CZ" dirty="0" smtClean="0">
                <a:solidFill>
                  <a:schemeClr val="bg1"/>
                </a:solidFill>
              </a:rPr>
              <a:t> test (leden 2012)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cs-CZ" dirty="0" smtClean="0">
              <a:solidFill>
                <a:schemeClr val="bg1"/>
              </a:solidFill>
            </a:endParaRP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cs-CZ" b="1" dirty="0" smtClean="0">
                <a:solidFill>
                  <a:schemeClr val="bg1"/>
                </a:solidFill>
              </a:rPr>
              <a:t>Unit 6 – 10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cs-CZ" dirty="0" err="1" smtClean="0">
                <a:solidFill>
                  <a:schemeClr val="bg1"/>
                </a:solidFill>
              </a:rPr>
              <a:t>Review</a:t>
            </a:r>
            <a:r>
              <a:rPr lang="cs-CZ" dirty="0" smtClean="0">
                <a:solidFill>
                  <a:schemeClr val="bg1"/>
                </a:solidFill>
              </a:rPr>
              <a:t> test (červenec 2012)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cs-CZ" dirty="0" smtClean="0">
              <a:solidFill>
                <a:schemeClr val="bg1"/>
              </a:solidFill>
            </a:endParaRP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cs-CZ" b="1" dirty="0" smtClean="0">
                <a:solidFill>
                  <a:schemeClr val="bg1"/>
                </a:solidFill>
              </a:rPr>
              <a:t>Unit 11 – 15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cs-CZ" dirty="0" err="1" smtClean="0">
                <a:solidFill>
                  <a:schemeClr val="bg1"/>
                </a:solidFill>
              </a:rPr>
              <a:t>Review</a:t>
            </a:r>
            <a:r>
              <a:rPr lang="cs-CZ" dirty="0" smtClean="0">
                <a:solidFill>
                  <a:schemeClr val="bg1"/>
                </a:solidFill>
              </a:rPr>
              <a:t> test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cs-CZ" dirty="0" err="1" smtClean="0">
                <a:solidFill>
                  <a:schemeClr val="bg1"/>
                </a:solidFill>
              </a:rPr>
              <a:t>Final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dirty="0" err="1" smtClean="0">
                <a:solidFill>
                  <a:schemeClr val="bg1"/>
                </a:solidFill>
              </a:rPr>
              <a:t>progress</a:t>
            </a:r>
            <a:r>
              <a:rPr lang="cs-CZ" dirty="0" smtClean="0">
                <a:solidFill>
                  <a:schemeClr val="bg1"/>
                </a:solidFill>
              </a:rPr>
              <a:t> test (leden 2013)</a:t>
            </a:r>
            <a:endParaRPr lang="cs-CZ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rgbClr val="FFC000"/>
                </a:solidFill>
              </a:rPr>
              <a:t>Struktura lekce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60"/>
          </a:xfrm>
        </p:spPr>
        <p:txBody>
          <a:bodyPr numCol="2">
            <a:normAutofit/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cs-CZ" dirty="0" smtClean="0">
                <a:solidFill>
                  <a:schemeClr val="bg1"/>
                </a:solidFill>
              </a:rPr>
              <a:t>Unit </a:t>
            </a:r>
            <a:r>
              <a:rPr lang="cs-CZ" dirty="0" err="1" smtClean="0">
                <a:solidFill>
                  <a:schemeClr val="bg1"/>
                </a:solidFill>
              </a:rPr>
              <a:t>title</a:t>
            </a:r>
            <a:endParaRPr lang="cs-CZ" dirty="0" smtClean="0">
              <a:solidFill>
                <a:schemeClr val="bg1"/>
              </a:solidFill>
            </a:endParaRP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cs-CZ" dirty="0" smtClean="0">
                <a:solidFill>
                  <a:schemeClr val="bg1"/>
                </a:solidFill>
              </a:rPr>
              <a:t>CEF </a:t>
            </a:r>
            <a:r>
              <a:rPr lang="cs-CZ" dirty="0" err="1" smtClean="0">
                <a:solidFill>
                  <a:schemeClr val="bg1"/>
                </a:solidFill>
              </a:rPr>
              <a:t>Level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cs-CZ" dirty="0" err="1" smtClean="0">
                <a:solidFill>
                  <a:schemeClr val="bg1"/>
                </a:solidFill>
              </a:rPr>
              <a:t>Objectives</a:t>
            </a:r>
            <a:endParaRPr lang="cs-CZ" dirty="0" smtClean="0">
              <a:solidFill>
                <a:schemeClr val="bg1"/>
              </a:solidFill>
            </a:endParaRP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cs-CZ" dirty="0" err="1" smtClean="0">
                <a:solidFill>
                  <a:schemeClr val="bg1"/>
                </a:solidFill>
              </a:rPr>
              <a:t>Keywords</a:t>
            </a:r>
            <a:endParaRPr lang="cs-CZ" dirty="0" smtClean="0">
              <a:solidFill>
                <a:schemeClr val="bg1"/>
              </a:solidFill>
            </a:endParaRP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cs-CZ" dirty="0" err="1" smtClean="0">
                <a:solidFill>
                  <a:schemeClr val="bg1"/>
                </a:solidFill>
              </a:rPr>
              <a:t>Lead</a:t>
            </a:r>
            <a:r>
              <a:rPr lang="cs-CZ" dirty="0" smtClean="0">
                <a:solidFill>
                  <a:schemeClr val="bg1"/>
                </a:solidFill>
              </a:rPr>
              <a:t>-in </a:t>
            </a:r>
            <a:r>
              <a:rPr lang="cs-CZ" dirty="0" err="1" smtClean="0">
                <a:solidFill>
                  <a:schemeClr val="bg1"/>
                </a:solidFill>
              </a:rPr>
              <a:t>questions</a:t>
            </a:r>
            <a:endParaRPr lang="cs-CZ" dirty="0" smtClean="0">
              <a:solidFill>
                <a:schemeClr val="bg1"/>
              </a:solidFill>
            </a:endParaRP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cs-CZ" dirty="0" smtClean="0"/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cs-CZ" dirty="0" smtClean="0"/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cs-CZ" dirty="0" smtClean="0"/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cs-CZ" dirty="0" smtClean="0"/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cs-CZ" dirty="0" err="1" smtClean="0">
                <a:solidFill>
                  <a:schemeClr val="bg1"/>
                </a:solidFill>
              </a:rPr>
              <a:t>Main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dirty="0" err="1" smtClean="0">
                <a:solidFill>
                  <a:schemeClr val="bg1"/>
                </a:solidFill>
              </a:rPr>
              <a:t>article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dirty="0" err="1" smtClean="0">
                <a:solidFill>
                  <a:schemeClr val="bg1"/>
                </a:solidFill>
              </a:rPr>
              <a:t>with</a:t>
            </a:r>
            <a:r>
              <a:rPr lang="cs-CZ" dirty="0" smtClean="0">
                <a:solidFill>
                  <a:schemeClr val="bg1"/>
                </a:solidFill>
              </a:rPr>
              <a:t> audio-</a:t>
            </a:r>
            <a:r>
              <a:rPr lang="cs-CZ" dirty="0" err="1" smtClean="0">
                <a:solidFill>
                  <a:schemeClr val="bg1"/>
                </a:solidFill>
              </a:rPr>
              <a:t>visual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dirty="0" err="1" smtClean="0">
                <a:solidFill>
                  <a:schemeClr val="bg1"/>
                </a:solidFill>
              </a:rPr>
              <a:t>parts</a:t>
            </a:r>
            <a:endParaRPr lang="cs-CZ" dirty="0" smtClean="0">
              <a:solidFill>
                <a:schemeClr val="bg1"/>
              </a:solidFill>
            </a:endParaRP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cs-CZ" dirty="0" smtClean="0">
                <a:solidFill>
                  <a:schemeClr val="bg1"/>
                </a:solidFill>
              </a:rPr>
              <a:t>Audio </a:t>
            </a:r>
            <a:r>
              <a:rPr lang="cs-CZ" dirty="0" err="1" smtClean="0">
                <a:solidFill>
                  <a:schemeClr val="bg1"/>
                </a:solidFill>
              </a:rPr>
              <a:t>vocabulary</a:t>
            </a:r>
            <a:r>
              <a:rPr lang="cs-CZ" dirty="0" smtClean="0">
                <a:solidFill>
                  <a:schemeClr val="bg1"/>
                </a:solidFill>
              </a:rPr>
              <a:t> list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cs-CZ" dirty="0" err="1" smtClean="0">
                <a:solidFill>
                  <a:schemeClr val="bg1"/>
                </a:solidFill>
              </a:rPr>
              <a:t>Videos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dirty="0" err="1" smtClean="0">
                <a:solidFill>
                  <a:schemeClr val="bg1"/>
                </a:solidFill>
              </a:rPr>
              <a:t>and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dirty="0" err="1" smtClean="0">
                <a:solidFill>
                  <a:schemeClr val="bg1"/>
                </a:solidFill>
              </a:rPr>
              <a:t>Images</a:t>
            </a:r>
            <a:endParaRPr lang="cs-CZ" dirty="0" smtClean="0">
              <a:solidFill>
                <a:schemeClr val="bg1"/>
              </a:solidFill>
            </a:endParaRP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cs-CZ" dirty="0" err="1" smtClean="0">
                <a:solidFill>
                  <a:schemeClr val="bg1"/>
                </a:solidFill>
              </a:rPr>
              <a:t>Various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dirty="0" err="1" smtClean="0">
                <a:solidFill>
                  <a:schemeClr val="bg1"/>
                </a:solidFill>
              </a:rPr>
              <a:t>Inteactive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dirty="0" err="1" smtClean="0">
                <a:solidFill>
                  <a:schemeClr val="bg1"/>
                </a:solidFill>
              </a:rPr>
              <a:t>Exercises</a:t>
            </a:r>
            <a:endParaRPr lang="cs-CZ" dirty="0" smtClean="0">
              <a:solidFill>
                <a:schemeClr val="bg1"/>
              </a:solidFill>
            </a:endParaRP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cs-CZ" dirty="0" err="1" smtClean="0">
                <a:solidFill>
                  <a:schemeClr val="bg1"/>
                </a:solidFill>
              </a:rPr>
              <a:t>Self</a:t>
            </a:r>
            <a:r>
              <a:rPr lang="cs-CZ" dirty="0" smtClean="0">
                <a:solidFill>
                  <a:schemeClr val="bg1"/>
                </a:solidFill>
              </a:rPr>
              <a:t>-</a:t>
            </a:r>
            <a:r>
              <a:rPr lang="cs-CZ" dirty="0" err="1" smtClean="0">
                <a:solidFill>
                  <a:schemeClr val="bg1"/>
                </a:solidFill>
              </a:rPr>
              <a:t>check</a:t>
            </a:r>
            <a:endParaRPr lang="cs-CZ" dirty="0" smtClean="0">
              <a:solidFill>
                <a:schemeClr val="bg1"/>
              </a:solidFill>
            </a:endParaRP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cs-CZ" dirty="0" smtClean="0">
                <a:solidFill>
                  <a:schemeClr val="bg1"/>
                </a:solidFill>
              </a:rPr>
              <a:t>Test </a:t>
            </a:r>
            <a:r>
              <a:rPr lang="cs-CZ" dirty="0" err="1" smtClean="0">
                <a:solidFill>
                  <a:schemeClr val="bg1"/>
                </a:solidFill>
              </a:rPr>
              <a:t>yourself</a:t>
            </a:r>
            <a:endParaRPr lang="cs-CZ" dirty="0" smtClean="0">
              <a:solidFill>
                <a:schemeClr val="bg1"/>
              </a:solidFill>
            </a:endParaRP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rgbClr val="FFC000"/>
                </a:solidFill>
              </a:rPr>
              <a:t>Technická realizace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9219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413" cy="4708525"/>
          </a:xfrm>
        </p:spPr>
        <p:txBody>
          <a:bodyPr/>
          <a:lstStyle/>
          <a:p>
            <a:pPr eaLnBrk="1" hangingPunct="1"/>
            <a:r>
              <a:rPr lang="cs-CZ" b="1" dirty="0" err="1" smtClean="0">
                <a:solidFill>
                  <a:schemeClr val="bg1"/>
                </a:solidFill>
              </a:rPr>
              <a:t>Google</a:t>
            </a:r>
            <a:r>
              <a:rPr lang="cs-CZ" b="1" dirty="0" smtClean="0">
                <a:solidFill>
                  <a:schemeClr val="bg1"/>
                </a:solidFill>
              </a:rPr>
              <a:t> </a:t>
            </a:r>
            <a:r>
              <a:rPr lang="cs-CZ" b="1" dirty="0" err="1" smtClean="0">
                <a:solidFill>
                  <a:schemeClr val="bg1"/>
                </a:solidFill>
              </a:rPr>
              <a:t>Docs</a:t>
            </a:r>
            <a:r>
              <a:rPr lang="cs-CZ" b="1" dirty="0" smtClean="0">
                <a:solidFill>
                  <a:schemeClr val="bg1"/>
                </a:solidFill>
              </a:rPr>
              <a:t> </a:t>
            </a:r>
            <a:r>
              <a:rPr lang="cs-CZ" dirty="0" smtClean="0">
                <a:solidFill>
                  <a:schemeClr val="bg1"/>
                </a:solidFill>
              </a:rPr>
              <a:t>– online prostředí</a:t>
            </a:r>
          </a:p>
          <a:p>
            <a:pPr eaLnBrk="1" hangingPunct="1">
              <a:buFont typeface="Wingdings 2" pitchFamily="18" charset="2"/>
              <a:buNone/>
            </a:pPr>
            <a:endParaRPr lang="cs-CZ" dirty="0" smtClean="0">
              <a:solidFill>
                <a:schemeClr val="bg1"/>
              </a:solidFill>
            </a:endParaRPr>
          </a:p>
          <a:p>
            <a:pPr eaLnBrk="1" hangingPunct="1"/>
            <a:r>
              <a:rPr lang="cs-CZ" b="1" dirty="0" smtClean="0">
                <a:solidFill>
                  <a:schemeClr val="bg1"/>
                </a:solidFill>
              </a:rPr>
              <a:t>LMS Moodle verze 1.9.x </a:t>
            </a:r>
            <a:r>
              <a:rPr lang="cs-CZ" dirty="0" smtClean="0">
                <a:solidFill>
                  <a:schemeClr val="bg1"/>
                </a:solidFill>
              </a:rPr>
              <a:t>- konečné umístění kurzu</a:t>
            </a:r>
          </a:p>
          <a:p>
            <a:pPr eaLnBrk="1" hangingPunct="1">
              <a:buFont typeface="Wingdings 2" pitchFamily="18" charset="2"/>
              <a:buNone/>
            </a:pPr>
            <a:endParaRPr lang="cs-CZ" dirty="0" smtClean="0">
              <a:solidFill>
                <a:schemeClr val="bg1"/>
              </a:solidFill>
            </a:endParaRPr>
          </a:p>
          <a:p>
            <a:pPr eaLnBrk="1" hangingPunct="1"/>
            <a:r>
              <a:rPr lang="cs-CZ" b="1" dirty="0" err="1" smtClean="0">
                <a:solidFill>
                  <a:schemeClr val="bg1"/>
                </a:solidFill>
              </a:rPr>
              <a:t>HotPotatoes</a:t>
            </a:r>
            <a:r>
              <a:rPr lang="cs-CZ" dirty="0" smtClean="0">
                <a:solidFill>
                  <a:schemeClr val="bg1"/>
                </a:solidFill>
              </a:rPr>
              <a:t>  od Half-</a:t>
            </a:r>
            <a:r>
              <a:rPr lang="cs-CZ" dirty="0" err="1" smtClean="0">
                <a:solidFill>
                  <a:schemeClr val="bg1"/>
                </a:solidFill>
              </a:rPr>
              <a:t>Baked</a:t>
            </a:r>
            <a:r>
              <a:rPr lang="cs-CZ" dirty="0" smtClean="0">
                <a:solidFill>
                  <a:schemeClr val="bg1"/>
                </a:solidFill>
              </a:rPr>
              <a:t> Software</a:t>
            </a:r>
          </a:p>
          <a:p>
            <a:pPr eaLnBrk="1" hangingPunct="1">
              <a:buFont typeface="Wingdings 2" pitchFamily="18" charset="2"/>
              <a:buNone/>
            </a:pPr>
            <a:endParaRPr lang="cs-CZ" dirty="0" smtClean="0">
              <a:solidFill>
                <a:schemeClr val="bg1"/>
              </a:solidFill>
            </a:endParaRPr>
          </a:p>
          <a:p>
            <a:pPr eaLnBrk="1" hangingPunct="1"/>
            <a:r>
              <a:rPr lang="cs-CZ" b="1" dirty="0" smtClean="0">
                <a:solidFill>
                  <a:schemeClr val="bg1"/>
                </a:solidFill>
              </a:rPr>
              <a:t>Java </a:t>
            </a:r>
            <a:r>
              <a:rPr lang="cs-CZ" b="1" dirty="0" err="1" smtClean="0">
                <a:solidFill>
                  <a:schemeClr val="bg1"/>
                </a:solidFill>
              </a:rPr>
              <a:t>applet</a:t>
            </a:r>
            <a:r>
              <a:rPr lang="cs-CZ" b="1" dirty="0" smtClean="0">
                <a:solidFill>
                  <a:schemeClr val="bg1"/>
                </a:solidFill>
              </a:rPr>
              <a:t> </a:t>
            </a:r>
            <a:r>
              <a:rPr lang="cs-CZ" dirty="0" smtClean="0">
                <a:solidFill>
                  <a:schemeClr val="bg1"/>
                </a:solidFill>
              </a:rPr>
              <a:t>jako</a:t>
            </a:r>
            <a:r>
              <a:rPr lang="cs-CZ" b="1" dirty="0" smtClean="0">
                <a:solidFill>
                  <a:schemeClr val="bg1"/>
                </a:solidFill>
              </a:rPr>
              <a:t> </a:t>
            </a:r>
            <a:r>
              <a:rPr lang="cs-CZ" dirty="0" smtClean="0">
                <a:solidFill>
                  <a:schemeClr val="bg1"/>
                </a:solidFill>
              </a:rPr>
              <a:t>součást e-learningového prostředí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rgbClr val="FFC000"/>
                </a:solidFill>
              </a:rPr>
              <a:t>Rozvoj jazykových kompetencí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10243" name="Zástupný symbol pro obsah 2"/>
          <p:cNvSpPr>
            <a:spLocks noGrp="1"/>
          </p:cNvSpPr>
          <p:nvPr>
            <p:ph idx="1"/>
          </p:nvPr>
        </p:nvSpPr>
        <p:spPr>
          <a:xfrm>
            <a:off x="0" y="1628775"/>
            <a:ext cx="8229600" cy="4708525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cs-CZ" dirty="0" smtClean="0"/>
              <a:t>	</a:t>
            </a:r>
            <a:r>
              <a:rPr lang="cs-CZ" b="1" dirty="0" err="1" smtClean="0">
                <a:solidFill>
                  <a:schemeClr val="bg1"/>
                </a:solidFill>
              </a:rPr>
              <a:t>Common</a:t>
            </a:r>
            <a:r>
              <a:rPr lang="cs-CZ" b="1" dirty="0" smtClean="0">
                <a:solidFill>
                  <a:schemeClr val="bg1"/>
                </a:solidFill>
              </a:rPr>
              <a:t> </a:t>
            </a:r>
            <a:r>
              <a:rPr lang="cs-CZ" b="1" dirty="0" err="1" smtClean="0">
                <a:solidFill>
                  <a:schemeClr val="bg1"/>
                </a:solidFill>
              </a:rPr>
              <a:t>European</a:t>
            </a:r>
            <a:r>
              <a:rPr lang="cs-CZ" b="1" dirty="0" smtClean="0">
                <a:solidFill>
                  <a:schemeClr val="bg1"/>
                </a:solidFill>
              </a:rPr>
              <a:t> Framework </a:t>
            </a:r>
            <a:r>
              <a:rPr lang="cs-CZ" b="1" dirty="0" err="1" smtClean="0">
                <a:solidFill>
                  <a:schemeClr val="bg1"/>
                </a:solidFill>
              </a:rPr>
              <a:t>for</a:t>
            </a:r>
            <a:r>
              <a:rPr lang="cs-CZ" b="1" dirty="0" smtClean="0">
                <a:solidFill>
                  <a:schemeClr val="bg1"/>
                </a:solidFill>
              </a:rPr>
              <a:t> </a:t>
            </a:r>
            <a:r>
              <a:rPr lang="cs-CZ" b="1" dirty="0" err="1" smtClean="0">
                <a:solidFill>
                  <a:schemeClr val="bg1"/>
                </a:solidFill>
              </a:rPr>
              <a:t>Languages</a:t>
            </a:r>
            <a:r>
              <a:rPr lang="cs-CZ" b="1" dirty="0" smtClean="0">
                <a:solidFill>
                  <a:schemeClr val="bg1"/>
                </a:solidFill>
              </a:rPr>
              <a:t> CEF </a:t>
            </a:r>
            <a:r>
              <a:rPr lang="cs-CZ" b="1" dirty="0" err="1" smtClean="0">
                <a:solidFill>
                  <a:schemeClr val="bg1"/>
                </a:solidFill>
              </a:rPr>
              <a:t>Levels</a:t>
            </a:r>
            <a:r>
              <a:rPr lang="cs-CZ" b="1" dirty="0" smtClean="0">
                <a:solidFill>
                  <a:schemeClr val="bg1"/>
                </a:solidFill>
              </a:rPr>
              <a:t> A1 – C2</a:t>
            </a:r>
          </a:p>
          <a:p>
            <a:pPr eaLnBrk="1" hangingPunct="1">
              <a:buFont typeface="Wingdings 2" pitchFamily="18" charset="2"/>
              <a:buNone/>
            </a:pPr>
            <a:endParaRPr lang="cs-CZ" dirty="0" smtClean="0"/>
          </a:p>
          <a:p>
            <a:pPr eaLnBrk="1" hangingPunct="1">
              <a:buFont typeface="Wingdings 2" pitchFamily="18" charset="2"/>
              <a:buNone/>
            </a:pPr>
            <a:r>
              <a:rPr lang="cs-CZ" dirty="0" smtClean="0"/>
              <a:t>	</a:t>
            </a:r>
            <a:r>
              <a:rPr lang="cs-CZ" dirty="0" smtClean="0">
                <a:solidFill>
                  <a:srgbClr val="FFD653"/>
                </a:solidFill>
              </a:rPr>
              <a:t>A1	</a:t>
            </a:r>
            <a:r>
              <a:rPr lang="cs-CZ" dirty="0" err="1" smtClean="0">
                <a:solidFill>
                  <a:srgbClr val="FFD653"/>
                </a:solidFill>
              </a:rPr>
              <a:t>Elementary</a:t>
            </a:r>
            <a:endParaRPr lang="cs-CZ" dirty="0" smtClean="0">
              <a:solidFill>
                <a:srgbClr val="FFD653"/>
              </a:solidFill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cs-CZ" dirty="0" smtClean="0">
                <a:solidFill>
                  <a:srgbClr val="FFD653"/>
                </a:solidFill>
              </a:rPr>
              <a:t>	A2	</a:t>
            </a:r>
            <a:r>
              <a:rPr lang="cs-CZ" dirty="0" err="1" smtClean="0">
                <a:solidFill>
                  <a:srgbClr val="FFD653"/>
                </a:solidFill>
              </a:rPr>
              <a:t>Pre</a:t>
            </a:r>
            <a:r>
              <a:rPr lang="cs-CZ" dirty="0" smtClean="0">
                <a:solidFill>
                  <a:srgbClr val="FFD653"/>
                </a:solidFill>
              </a:rPr>
              <a:t>-</a:t>
            </a:r>
            <a:r>
              <a:rPr lang="cs-CZ" dirty="0" err="1" smtClean="0">
                <a:solidFill>
                  <a:srgbClr val="FFD653"/>
                </a:solidFill>
              </a:rPr>
              <a:t>Intermediate</a:t>
            </a:r>
            <a:endParaRPr lang="cs-CZ" dirty="0" smtClean="0">
              <a:solidFill>
                <a:srgbClr val="FFD653"/>
              </a:solidFill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cs-CZ" dirty="0" smtClean="0">
                <a:solidFill>
                  <a:srgbClr val="FFD653"/>
                </a:solidFill>
              </a:rPr>
              <a:t>	</a:t>
            </a:r>
            <a:r>
              <a:rPr lang="cs-CZ" b="1" dirty="0" smtClean="0">
                <a:solidFill>
                  <a:srgbClr val="0F1037"/>
                </a:solidFill>
              </a:rPr>
              <a:t>B1 	</a:t>
            </a:r>
            <a:r>
              <a:rPr lang="cs-CZ" b="1" dirty="0" err="1" smtClean="0">
                <a:solidFill>
                  <a:srgbClr val="0F1037"/>
                </a:solidFill>
              </a:rPr>
              <a:t>Intermediate</a:t>
            </a:r>
            <a:endParaRPr lang="cs-CZ" b="1" dirty="0" smtClean="0">
              <a:solidFill>
                <a:srgbClr val="0F1037"/>
              </a:solidFill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cs-CZ" b="1" dirty="0" smtClean="0">
                <a:solidFill>
                  <a:srgbClr val="0F1037"/>
                </a:solidFill>
              </a:rPr>
              <a:t>	B2 	</a:t>
            </a:r>
            <a:r>
              <a:rPr lang="cs-CZ" b="1" dirty="0" err="1" smtClean="0">
                <a:solidFill>
                  <a:srgbClr val="0F1037"/>
                </a:solidFill>
              </a:rPr>
              <a:t>Upper</a:t>
            </a:r>
            <a:r>
              <a:rPr lang="cs-CZ" b="1" dirty="0" smtClean="0">
                <a:solidFill>
                  <a:srgbClr val="0F1037"/>
                </a:solidFill>
              </a:rPr>
              <a:t>-</a:t>
            </a:r>
            <a:r>
              <a:rPr lang="cs-CZ" b="1" dirty="0" err="1" smtClean="0">
                <a:solidFill>
                  <a:srgbClr val="0F1037"/>
                </a:solidFill>
              </a:rPr>
              <a:t>Intermediate</a:t>
            </a:r>
            <a:endParaRPr lang="cs-CZ" b="1" dirty="0" smtClean="0">
              <a:solidFill>
                <a:srgbClr val="0F1037"/>
              </a:solidFill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cs-CZ" b="1" dirty="0" smtClean="0">
                <a:solidFill>
                  <a:srgbClr val="0F1037"/>
                </a:solidFill>
              </a:rPr>
              <a:t>	C1 	</a:t>
            </a:r>
            <a:r>
              <a:rPr lang="cs-CZ" b="1" dirty="0" err="1" smtClean="0">
                <a:solidFill>
                  <a:srgbClr val="0F1037"/>
                </a:solidFill>
              </a:rPr>
              <a:t>Advanced</a:t>
            </a:r>
            <a:endParaRPr lang="cs-CZ" b="1" dirty="0" smtClean="0">
              <a:solidFill>
                <a:srgbClr val="0F1037"/>
              </a:solidFill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cs-CZ" b="1" dirty="0" smtClean="0">
                <a:solidFill>
                  <a:srgbClr val="0F1037"/>
                </a:solidFill>
              </a:rPr>
              <a:t>	C2 	</a:t>
            </a:r>
            <a:r>
              <a:rPr lang="cs-CZ" b="1" dirty="0" err="1" smtClean="0">
                <a:solidFill>
                  <a:srgbClr val="0F1037"/>
                </a:solidFill>
              </a:rPr>
              <a:t>Proficiency</a:t>
            </a:r>
            <a:endParaRPr lang="cs-CZ" b="1" dirty="0" smtClean="0">
              <a:solidFill>
                <a:srgbClr val="0F1037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rgbClr val="FFC000"/>
                </a:solidFill>
              </a:rPr>
              <a:t>Rozvoj jazykových kompetencí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cs-CZ" dirty="0" smtClean="0">
                <a:solidFill>
                  <a:schemeClr val="bg1"/>
                </a:solidFill>
              </a:rPr>
              <a:t>Formou řízeného samostudia se strojovou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cs-CZ" dirty="0" smtClean="0">
                <a:solidFill>
                  <a:schemeClr val="bg1"/>
                </a:solidFill>
              </a:rPr>
              <a:t>zpětnou vazbou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cs-CZ" dirty="0" smtClean="0">
              <a:solidFill>
                <a:schemeClr val="bg1"/>
              </a:solidFill>
            </a:endParaRP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cs-CZ" dirty="0" smtClean="0">
                <a:solidFill>
                  <a:schemeClr val="bg1"/>
                </a:solidFill>
              </a:rPr>
              <a:t>Ve třech etapách po 5 lekcích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cs-CZ" dirty="0" smtClean="0">
              <a:solidFill>
                <a:schemeClr val="bg1"/>
              </a:solidFill>
            </a:endParaRP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cs-CZ" dirty="0" smtClean="0">
                <a:solidFill>
                  <a:schemeClr val="bg1"/>
                </a:solidFill>
              </a:rPr>
              <a:t>Ve třech hlavních oblastech</a:t>
            </a:r>
          </a:p>
          <a:p>
            <a:pPr marL="651510" indent="-51435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+mj-lt"/>
              <a:buAutoNum type="arabicPeriod"/>
              <a:defRPr/>
            </a:pPr>
            <a:r>
              <a:rPr lang="cs-CZ" dirty="0" smtClean="0">
                <a:solidFill>
                  <a:schemeClr val="bg1"/>
                </a:solidFill>
              </a:rPr>
              <a:t>Porozumění (čtení a poslech)</a:t>
            </a:r>
          </a:p>
          <a:p>
            <a:pPr marL="651510" indent="-51435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+mj-lt"/>
              <a:buAutoNum type="arabicPeriod"/>
              <a:defRPr/>
            </a:pPr>
            <a:r>
              <a:rPr lang="cs-CZ" dirty="0" smtClean="0">
                <a:solidFill>
                  <a:schemeClr val="bg1"/>
                </a:solidFill>
              </a:rPr>
              <a:t>Mluvení (interakce a produkce)</a:t>
            </a:r>
          </a:p>
          <a:p>
            <a:pPr marL="651510" indent="-51435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+mj-lt"/>
              <a:buAutoNum type="arabicPeriod"/>
              <a:defRPr/>
            </a:pPr>
            <a:r>
              <a:rPr lang="cs-CZ" dirty="0" smtClean="0">
                <a:solidFill>
                  <a:schemeClr val="bg1"/>
                </a:solidFill>
              </a:rPr>
              <a:t>Psaní</a:t>
            </a:r>
            <a:endParaRPr lang="cs-CZ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rchol">
  <a:themeElements>
    <a:clrScheme name="Vrchol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Vrchol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Vrchol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481</TotalTime>
  <Words>405</Words>
  <Application>Microsoft Office PowerPoint</Application>
  <PresentationFormat>Předvádění na obrazovce (4:3)</PresentationFormat>
  <Paragraphs>167</Paragraphs>
  <Slides>14</Slides>
  <Notes>14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Vrchol</vt:lpstr>
      <vt:lpstr>Realizace tvorby  e-learningových kurzů odborné angličtiny</vt:lpstr>
      <vt:lpstr>Otázky před realizací</vt:lpstr>
      <vt:lpstr>„Rozvoj jazykových kompetencí pracovníků VŠB-TUO“  (zkráceně InterDV) </vt:lpstr>
      <vt:lpstr>E-learningové kurzy odborné angličtiny</vt:lpstr>
      <vt:lpstr>Struktura modulu</vt:lpstr>
      <vt:lpstr>Struktura lekce</vt:lpstr>
      <vt:lpstr>Technická realizace</vt:lpstr>
      <vt:lpstr>Rozvoj jazykových kompetencí</vt:lpstr>
      <vt:lpstr>Rozvoj jazykových kompetencí</vt:lpstr>
      <vt:lpstr>Výběr témat</vt:lpstr>
      <vt:lpstr>Příklady připravovaných témat</vt:lpstr>
      <vt:lpstr>E-learning a katedra jazyků  v budoucnu</vt:lpstr>
      <vt:lpstr>Umístění kurzu</vt:lpstr>
      <vt:lpstr>Děkuji za pozornost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Realizace tvorby  e-learningových kurzů odborné angličtiny</dc:title>
  <dc:creator>jur21</dc:creator>
  <cp:lastModifiedBy>jur21</cp:lastModifiedBy>
  <cp:revision>28</cp:revision>
  <dcterms:created xsi:type="dcterms:W3CDTF">2011-09-25T18:41:55Z</dcterms:created>
  <dcterms:modified xsi:type="dcterms:W3CDTF">2011-10-24T08:33:21Z</dcterms:modified>
</cp:coreProperties>
</file>