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99EC99-9678-4AD7-9317-D17458B76245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3DAACB-65AB-4FF7-BBE2-5B4022BB8B49}">
      <dgm:prSet phldrT="[Text]"/>
      <dgm:spPr/>
      <dgm:t>
        <a:bodyPr/>
        <a:lstStyle/>
        <a:p>
          <a:r>
            <a:rPr lang="cs-CZ" dirty="0" smtClean="0"/>
            <a:t>1. Ve </a:t>
          </a:r>
          <a:r>
            <a:rPr lang="cs-CZ" dirty="0"/>
            <a:t>způsobu, jakým se sbírají informace.</a:t>
          </a:r>
        </a:p>
      </dgm:t>
    </dgm:pt>
    <dgm:pt modelId="{21E4F3C9-29CE-4983-BDB3-9AE756355428}" type="parTrans" cxnId="{43DFB805-A1D3-4BB2-B654-302EE6C246CF}">
      <dgm:prSet/>
      <dgm:spPr/>
      <dgm:t>
        <a:bodyPr/>
        <a:lstStyle/>
        <a:p>
          <a:endParaRPr lang="cs-CZ"/>
        </a:p>
      </dgm:t>
    </dgm:pt>
    <dgm:pt modelId="{2B1B4451-7875-4202-A0E3-55945A9381CF}" type="sibTrans" cxnId="{43DFB805-A1D3-4BB2-B654-302EE6C246CF}">
      <dgm:prSet/>
      <dgm:spPr/>
      <dgm:t>
        <a:bodyPr/>
        <a:lstStyle/>
        <a:p>
          <a:endParaRPr lang="cs-CZ"/>
        </a:p>
      </dgm:t>
    </dgm:pt>
    <dgm:pt modelId="{25D31AC7-1BAE-473F-BF8F-76B4505B9998}">
      <dgm:prSet phldrT="[Text]"/>
      <dgm:spPr/>
      <dgm:t>
        <a:bodyPr/>
        <a:lstStyle/>
        <a:p>
          <a:r>
            <a:rPr lang="cs-CZ"/>
            <a:t>2. Ve způsobu, jakým se zpracovávají informace.</a:t>
          </a:r>
        </a:p>
      </dgm:t>
    </dgm:pt>
    <dgm:pt modelId="{FA78392C-87B5-4045-B7BB-7FB58ECA844C}" type="parTrans" cxnId="{91B98989-4668-4DA0-AE9E-7533B38638DD}">
      <dgm:prSet/>
      <dgm:spPr/>
      <dgm:t>
        <a:bodyPr/>
        <a:lstStyle/>
        <a:p>
          <a:endParaRPr lang="cs-CZ"/>
        </a:p>
      </dgm:t>
    </dgm:pt>
    <dgm:pt modelId="{097BCE7C-93C6-4B0D-90E5-CB4B5E88DD47}" type="sibTrans" cxnId="{91B98989-4668-4DA0-AE9E-7533B38638DD}">
      <dgm:prSet/>
      <dgm:spPr/>
      <dgm:t>
        <a:bodyPr/>
        <a:lstStyle/>
        <a:p>
          <a:endParaRPr lang="cs-CZ"/>
        </a:p>
      </dgm:t>
    </dgm:pt>
    <dgm:pt modelId="{2C700287-E5B0-431A-A1DD-15AE15114FFE}">
      <dgm:prSet phldrT="[Text]"/>
      <dgm:spPr/>
      <dgm:t>
        <a:bodyPr/>
        <a:lstStyle/>
        <a:p>
          <a:r>
            <a:rPr lang="cs-CZ"/>
            <a:t>3. Ve vztahu, který se informacím přisuzuje.</a:t>
          </a:r>
        </a:p>
      </dgm:t>
    </dgm:pt>
    <dgm:pt modelId="{81A9A7F1-F5A6-44EA-AD89-19A6C321F7A6}" type="parTrans" cxnId="{C3E5B7D3-5FC7-463D-9CD9-0E95D7C26D80}">
      <dgm:prSet/>
      <dgm:spPr/>
      <dgm:t>
        <a:bodyPr/>
        <a:lstStyle/>
        <a:p>
          <a:endParaRPr lang="cs-CZ"/>
        </a:p>
      </dgm:t>
    </dgm:pt>
    <dgm:pt modelId="{6986FF06-3AE7-48C4-BCE8-0464F590AAC8}" type="sibTrans" cxnId="{C3E5B7D3-5FC7-463D-9CD9-0E95D7C26D80}">
      <dgm:prSet/>
      <dgm:spPr/>
      <dgm:t>
        <a:bodyPr/>
        <a:lstStyle/>
        <a:p>
          <a:endParaRPr lang="cs-CZ"/>
        </a:p>
      </dgm:t>
    </dgm:pt>
    <dgm:pt modelId="{9BB190A0-895F-4721-A215-04A30C928A37}" type="pres">
      <dgm:prSet presAssocID="{5C99EC99-9678-4AD7-9317-D17458B762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FA0C4B-9644-44CA-890E-D2CF899A9BDD}" type="pres">
      <dgm:prSet presAssocID="{2F3DAACB-65AB-4FF7-BBE2-5B4022BB8B49}" presName="parentLin" presStyleCnt="0"/>
      <dgm:spPr/>
      <dgm:t>
        <a:bodyPr/>
        <a:lstStyle/>
        <a:p>
          <a:endParaRPr lang="cs-CZ"/>
        </a:p>
      </dgm:t>
    </dgm:pt>
    <dgm:pt modelId="{B6F37094-E996-4657-A249-C2B467657910}" type="pres">
      <dgm:prSet presAssocID="{2F3DAACB-65AB-4FF7-BBE2-5B4022BB8B4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360FD385-6C57-46A6-ACC3-805F14FC8B4B}" type="pres">
      <dgm:prSet presAssocID="{2F3DAACB-65AB-4FF7-BBE2-5B4022BB8B4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03B001-0ED9-4383-9873-959A00F65A55}" type="pres">
      <dgm:prSet presAssocID="{2F3DAACB-65AB-4FF7-BBE2-5B4022BB8B49}" presName="negativeSpace" presStyleCnt="0"/>
      <dgm:spPr/>
      <dgm:t>
        <a:bodyPr/>
        <a:lstStyle/>
        <a:p>
          <a:endParaRPr lang="cs-CZ"/>
        </a:p>
      </dgm:t>
    </dgm:pt>
    <dgm:pt modelId="{02681F36-D440-4DA6-AE68-6842E9738AC2}" type="pres">
      <dgm:prSet presAssocID="{2F3DAACB-65AB-4FF7-BBE2-5B4022BB8B49}" presName="childText" presStyleLbl="conFgAcc1" presStyleIdx="0" presStyleCnt="3" custLinFactNeighborY="-67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04EFD1-35F4-4A94-8B87-7163C1289D38}" type="pres">
      <dgm:prSet presAssocID="{2B1B4451-7875-4202-A0E3-55945A9381CF}" presName="spaceBetweenRectangles" presStyleCnt="0"/>
      <dgm:spPr/>
      <dgm:t>
        <a:bodyPr/>
        <a:lstStyle/>
        <a:p>
          <a:endParaRPr lang="cs-CZ"/>
        </a:p>
      </dgm:t>
    </dgm:pt>
    <dgm:pt modelId="{9C20B5D3-8BD2-4FB5-8AB9-B9526024CF91}" type="pres">
      <dgm:prSet presAssocID="{25D31AC7-1BAE-473F-BF8F-76B4505B9998}" presName="parentLin" presStyleCnt="0"/>
      <dgm:spPr/>
      <dgm:t>
        <a:bodyPr/>
        <a:lstStyle/>
        <a:p>
          <a:endParaRPr lang="cs-CZ"/>
        </a:p>
      </dgm:t>
    </dgm:pt>
    <dgm:pt modelId="{07C9A766-125B-4B4C-BDCC-4AAD48A7F1AC}" type="pres">
      <dgm:prSet presAssocID="{25D31AC7-1BAE-473F-BF8F-76B4505B9998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BDF066F-8087-45AD-8720-B5A2BC3759C7}" type="pres">
      <dgm:prSet presAssocID="{25D31AC7-1BAE-473F-BF8F-76B4505B999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A47D9E-805A-43AD-AB97-3FEF10440E71}" type="pres">
      <dgm:prSet presAssocID="{25D31AC7-1BAE-473F-BF8F-76B4505B9998}" presName="negativeSpace" presStyleCnt="0"/>
      <dgm:spPr/>
      <dgm:t>
        <a:bodyPr/>
        <a:lstStyle/>
        <a:p>
          <a:endParaRPr lang="cs-CZ"/>
        </a:p>
      </dgm:t>
    </dgm:pt>
    <dgm:pt modelId="{A812617D-93C7-4408-B7BB-4B4F0AF1B986}" type="pres">
      <dgm:prSet presAssocID="{25D31AC7-1BAE-473F-BF8F-76B4505B999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165948-9301-4AA6-8F8B-A98F5653485F}" type="pres">
      <dgm:prSet presAssocID="{097BCE7C-93C6-4B0D-90E5-CB4B5E88DD47}" presName="spaceBetweenRectangles" presStyleCnt="0"/>
      <dgm:spPr/>
      <dgm:t>
        <a:bodyPr/>
        <a:lstStyle/>
        <a:p>
          <a:endParaRPr lang="cs-CZ"/>
        </a:p>
      </dgm:t>
    </dgm:pt>
    <dgm:pt modelId="{965EB378-CBB9-42F5-8801-747FB3E3AD1F}" type="pres">
      <dgm:prSet presAssocID="{2C700287-E5B0-431A-A1DD-15AE15114FFE}" presName="parentLin" presStyleCnt="0"/>
      <dgm:spPr/>
      <dgm:t>
        <a:bodyPr/>
        <a:lstStyle/>
        <a:p>
          <a:endParaRPr lang="cs-CZ"/>
        </a:p>
      </dgm:t>
    </dgm:pt>
    <dgm:pt modelId="{1EF108D1-CF1D-491A-9511-65B1040AEB60}" type="pres">
      <dgm:prSet presAssocID="{2C700287-E5B0-431A-A1DD-15AE15114FFE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66DFED3C-EAE6-4CE3-934F-F02C885FA59D}" type="pres">
      <dgm:prSet presAssocID="{2C700287-E5B0-431A-A1DD-15AE15114FF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62CF52-C36C-4C0C-99E5-E05D9497F382}" type="pres">
      <dgm:prSet presAssocID="{2C700287-E5B0-431A-A1DD-15AE15114FFE}" presName="negativeSpace" presStyleCnt="0"/>
      <dgm:spPr/>
      <dgm:t>
        <a:bodyPr/>
        <a:lstStyle/>
        <a:p>
          <a:endParaRPr lang="cs-CZ"/>
        </a:p>
      </dgm:t>
    </dgm:pt>
    <dgm:pt modelId="{80B1C082-6C6C-4893-BA64-F6EE5D9001EC}" type="pres">
      <dgm:prSet presAssocID="{2C700287-E5B0-431A-A1DD-15AE15114FF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B98989-4668-4DA0-AE9E-7533B38638DD}" srcId="{5C99EC99-9678-4AD7-9317-D17458B76245}" destId="{25D31AC7-1BAE-473F-BF8F-76B4505B9998}" srcOrd="1" destOrd="0" parTransId="{FA78392C-87B5-4045-B7BB-7FB58ECA844C}" sibTransId="{097BCE7C-93C6-4B0D-90E5-CB4B5E88DD47}"/>
    <dgm:cxn modelId="{087C3ED7-372C-4CC4-B5EB-EB36DD7AF440}" type="presOf" srcId="{2C700287-E5B0-431A-A1DD-15AE15114FFE}" destId="{66DFED3C-EAE6-4CE3-934F-F02C885FA59D}" srcOrd="1" destOrd="0" presId="urn:microsoft.com/office/officeart/2005/8/layout/list1"/>
    <dgm:cxn modelId="{3F90C9A5-FBBE-40B9-AF79-B107A2923951}" type="presOf" srcId="{2F3DAACB-65AB-4FF7-BBE2-5B4022BB8B49}" destId="{360FD385-6C57-46A6-ACC3-805F14FC8B4B}" srcOrd="1" destOrd="0" presId="urn:microsoft.com/office/officeart/2005/8/layout/list1"/>
    <dgm:cxn modelId="{CBA90A4E-377A-4ADF-A857-C05F1DA42230}" type="presOf" srcId="{5C99EC99-9678-4AD7-9317-D17458B76245}" destId="{9BB190A0-895F-4721-A215-04A30C928A37}" srcOrd="0" destOrd="0" presId="urn:microsoft.com/office/officeart/2005/8/layout/list1"/>
    <dgm:cxn modelId="{339FF567-BA27-462B-89A1-F5F9EB9508A6}" type="presOf" srcId="{2F3DAACB-65AB-4FF7-BBE2-5B4022BB8B49}" destId="{B6F37094-E996-4657-A249-C2B467657910}" srcOrd="0" destOrd="0" presId="urn:microsoft.com/office/officeart/2005/8/layout/list1"/>
    <dgm:cxn modelId="{CCBD97FA-40A3-40EB-9076-453E90CCF5F7}" type="presOf" srcId="{25D31AC7-1BAE-473F-BF8F-76B4505B9998}" destId="{4BDF066F-8087-45AD-8720-B5A2BC3759C7}" srcOrd="1" destOrd="0" presId="urn:microsoft.com/office/officeart/2005/8/layout/list1"/>
    <dgm:cxn modelId="{C3E5B7D3-5FC7-463D-9CD9-0E95D7C26D80}" srcId="{5C99EC99-9678-4AD7-9317-D17458B76245}" destId="{2C700287-E5B0-431A-A1DD-15AE15114FFE}" srcOrd="2" destOrd="0" parTransId="{81A9A7F1-F5A6-44EA-AD89-19A6C321F7A6}" sibTransId="{6986FF06-3AE7-48C4-BCE8-0464F590AAC8}"/>
    <dgm:cxn modelId="{C840F1A7-2D4D-443D-A6A5-625EEC039102}" type="presOf" srcId="{25D31AC7-1BAE-473F-BF8F-76B4505B9998}" destId="{07C9A766-125B-4B4C-BDCC-4AAD48A7F1AC}" srcOrd="0" destOrd="0" presId="urn:microsoft.com/office/officeart/2005/8/layout/list1"/>
    <dgm:cxn modelId="{14FB04B2-565E-4272-B537-ACC77CA11F20}" type="presOf" srcId="{2C700287-E5B0-431A-A1DD-15AE15114FFE}" destId="{1EF108D1-CF1D-491A-9511-65B1040AEB60}" srcOrd="0" destOrd="0" presId="urn:microsoft.com/office/officeart/2005/8/layout/list1"/>
    <dgm:cxn modelId="{43DFB805-A1D3-4BB2-B654-302EE6C246CF}" srcId="{5C99EC99-9678-4AD7-9317-D17458B76245}" destId="{2F3DAACB-65AB-4FF7-BBE2-5B4022BB8B49}" srcOrd="0" destOrd="0" parTransId="{21E4F3C9-29CE-4983-BDB3-9AE756355428}" sibTransId="{2B1B4451-7875-4202-A0E3-55945A9381CF}"/>
    <dgm:cxn modelId="{3EFF2BB1-B8D5-4A88-9EF6-99F4288ED09C}" type="presParOf" srcId="{9BB190A0-895F-4721-A215-04A30C928A37}" destId="{EFFA0C4B-9644-44CA-890E-D2CF899A9BDD}" srcOrd="0" destOrd="0" presId="urn:microsoft.com/office/officeart/2005/8/layout/list1"/>
    <dgm:cxn modelId="{4A7FDEBA-4ED1-4C6B-9225-7AE972F9D90F}" type="presParOf" srcId="{EFFA0C4B-9644-44CA-890E-D2CF899A9BDD}" destId="{B6F37094-E996-4657-A249-C2B467657910}" srcOrd="0" destOrd="0" presId="urn:microsoft.com/office/officeart/2005/8/layout/list1"/>
    <dgm:cxn modelId="{0A715CE9-11B8-4448-B9B1-2B60E39FBC3D}" type="presParOf" srcId="{EFFA0C4B-9644-44CA-890E-D2CF899A9BDD}" destId="{360FD385-6C57-46A6-ACC3-805F14FC8B4B}" srcOrd="1" destOrd="0" presId="urn:microsoft.com/office/officeart/2005/8/layout/list1"/>
    <dgm:cxn modelId="{CEA4478F-3437-434A-991D-5238503AE377}" type="presParOf" srcId="{9BB190A0-895F-4721-A215-04A30C928A37}" destId="{B803B001-0ED9-4383-9873-959A00F65A55}" srcOrd="1" destOrd="0" presId="urn:microsoft.com/office/officeart/2005/8/layout/list1"/>
    <dgm:cxn modelId="{D8D9E64E-593D-4354-8674-8805DC7EBCE2}" type="presParOf" srcId="{9BB190A0-895F-4721-A215-04A30C928A37}" destId="{02681F36-D440-4DA6-AE68-6842E9738AC2}" srcOrd="2" destOrd="0" presId="urn:microsoft.com/office/officeart/2005/8/layout/list1"/>
    <dgm:cxn modelId="{BA856A3E-4A9D-4F42-88D7-D7CCCA49F7CF}" type="presParOf" srcId="{9BB190A0-895F-4721-A215-04A30C928A37}" destId="{6904EFD1-35F4-4A94-8B87-7163C1289D38}" srcOrd="3" destOrd="0" presId="urn:microsoft.com/office/officeart/2005/8/layout/list1"/>
    <dgm:cxn modelId="{B34A897C-5657-4D5F-B960-2CF3D45AAC4F}" type="presParOf" srcId="{9BB190A0-895F-4721-A215-04A30C928A37}" destId="{9C20B5D3-8BD2-4FB5-8AB9-B9526024CF91}" srcOrd="4" destOrd="0" presId="urn:microsoft.com/office/officeart/2005/8/layout/list1"/>
    <dgm:cxn modelId="{43ADBA0C-5319-4D24-B27E-7B7FB8C42A0A}" type="presParOf" srcId="{9C20B5D3-8BD2-4FB5-8AB9-B9526024CF91}" destId="{07C9A766-125B-4B4C-BDCC-4AAD48A7F1AC}" srcOrd="0" destOrd="0" presId="urn:microsoft.com/office/officeart/2005/8/layout/list1"/>
    <dgm:cxn modelId="{4D87E2C9-A761-461E-B45D-5A6953E37994}" type="presParOf" srcId="{9C20B5D3-8BD2-4FB5-8AB9-B9526024CF91}" destId="{4BDF066F-8087-45AD-8720-B5A2BC3759C7}" srcOrd="1" destOrd="0" presId="urn:microsoft.com/office/officeart/2005/8/layout/list1"/>
    <dgm:cxn modelId="{F0DDA918-5170-4E99-BE16-8C3E26286273}" type="presParOf" srcId="{9BB190A0-895F-4721-A215-04A30C928A37}" destId="{7AA47D9E-805A-43AD-AB97-3FEF10440E71}" srcOrd="5" destOrd="0" presId="urn:microsoft.com/office/officeart/2005/8/layout/list1"/>
    <dgm:cxn modelId="{C894D1D6-AD94-429C-B58B-3106CE861270}" type="presParOf" srcId="{9BB190A0-895F-4721-A215-04A30C928A37}" destId="{A812617D-93C7-4408-B7BB-4B4F0AF1B986}" srcOrd="6" destOrd="0" presId="urn:microsoft.com/office/officeart/2005/8/layout/list1"/>
    <dgm:cxn modelId="{7D113DAA-4842-4868-936D-F43489C436E7}" type="presParOf" srcId="{9BB190A0-895F-4721-A215-04A30C928A37}" destId="{83165948-9301-4AA6-8F8B-A98F5653485F}" srcOrd="7" destOrd="0" presId="urn:microsoft.com/office/officeart/2005/8/layout/list1"/>
    <dgm:cxn modelId="{DDFD4B8E-37D1-4B4C-95BB-AF323F5EDF07}" type="presParOf" srcId="{9BB190A0-895F-4721-A215-04A30C928A37}" destId="{965EB378-CBB9-42F5-8801-747FB3E3AD1F}" srcOrd="8" destOrd="0" presId="urn:microsoft.com/office/officeart/2005/8/layout/list1"/>
    <dgm:cxn modelId="{A6225CF1-5A9C-4DCB-A2B8-7AC0FC209B64}" type="presParOf" srcId="{965EB378-CBB9-42F5-8801-747FB3E3AD1F}" destId="{1EF108D1-CF1D-491A-9511-65B1040AEB60}" srcOrd="0" destOrd="0" presId="urn:microsoft.com/office/officeart/2005/8/layout/list1"/>
    <dgm:cxn modelId="{4373412E-A7A4-42F2-A683-E1EFB20BE9B1}" type="presParOf" srcId="{965EB378-CBB9-42F5-8801-747FB3E3AD1F}" destId="{66DFED3C-EAE6-4CE3-934F-F02C885FA59D}" srcOrd="1" destOrd="0" presId="urn:microsoft.com/office/officeart/2005/8/layout/list1"/>
    <dgm:cxn modelId="{70C50EF3-734D-4C86-8EB7-B1EDDDCE2099}" type="presParOf" srcId="{9BB190A0-895F-4721-A215-04A30C928A37}" destId="{3562CF52-C36C-4C0C-99E5-E05D9497F382}" srcOrd="9" destOrd="0" presId="urn:microsoft.com/office/officeart/2005/8/layout/list1"/>
    <dgm:cxn modelId="{1EED3A66-AA33-4020-B18D-E68CB647827F}" type="presParOf" srcId="{9BB190A0-895F-4721-A215-04A30C928A37}" destId="{80B1C082-6C6C-4893-BA64-F6EE5D9001E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81F36-D440-4DA6-AE68-6842E9738AC2}">
      <dsp:nvSpPr>
        <dsp:cNvPr id="0" name=""/>
        <dsp:cNvSpPr/>
      </dsp:nvSpPr>
      <dsp:spPr>
        <a:xfrm>
          <a:off x="0" y="632773"/>
          <a:ext cx="648301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0FD385-6C57-46A6-ACC3-805F14FC8B4B}">
      <dsp:nvSpPr>
        <dsp:cNvPr id="0" name=""/>
        <dsp:cNvSpPr/>
      </dsp:nvSpPr>
      <dsp:spPr>
        <a:xfrm>
          <a:off x="324150" y="215235"/>
          <a:ext cx="4538107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530" tIns="0" rIns="1715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1. Ve </a:t>
          </a:r>
          <a:r>
            <a:rPr lang="cs-CZ" sz="2900" kern="1200" dirty="0"/>
            <a:t>způsobu, jakým se sbírají informace.</a:t>
          </a:r>
        </a:p>
      </dsp:txBody>
      <dsp:txXfrm>
        <a:off x="365940" y="257025"/>
        <a:ext cx="4454527" cy="772500"/>
      </dsp:txXfrm>
    </dsp:sp>
    <dsp:sp modelId="{A812617D-93C7-4408-B7BB-4B4F0AF1B986}">
      <dsp:nvSpPr>
        <dsp:cNvPr id="0" name=""/>
        <dsp:cNvSpPr/>
      </dsp:nvSpPr>
      <dsp:spPr>
        <a:xfrm>
          <a:off x="0" y="1958715"/>
          <a:ext cx="648301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DF066F-8087-45AD-8720-B5A2BC3759C7}">
      <dsp:nvSpPr>
        <dsp:cNvPr id="0" name=""/>
        <dsp:cNvSpPr/>
      </dsp:nvSpPr>
      <dsp:spPr>
        <a:xfrm>
          <a:off x="324150" y="1530675"/>
          <a:ext cx="4538107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530" tIns="0" rIns="1715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2. Ve způsobu, jakým se zpracovávají informace.</a:t>
          </a:r>
        </a:p>
      </dsp:txBody>
      <dsp:txXfrm>
        <a:off x="365940" y="1572465"/>
        <a:ext cx="4454527" cy="772500"/>
      </dsp:txXfrm>
    </dsp:sp>
    <dsp:sp modelId="{80B1C082-6C6C-4893-BA64-F6EE5D9001EC}">
      <dsp:nvSpPr>
        <dsp:cNvPr id="0" name=""/>
        <dsp:cNvSpPr/>
      </dsp:nvSpPr>
      <dsp:spPr>
        <a:xfrm>
          <a:off x="0" y="3274155"/>
          <a:ext cx="648301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DFED3C-EAE6-4CE3-934F-F02C885FA59D}">
      <dsp:nvSpPr>
        <dsp:cNvPr id="0" name=""/>
        <dsp:cNvSpPr/>
      </dsp:nvSpPr>
      <dsp:spPr>
        <a:xfrm>
          <a:off x="324150" y="2846115"/>
          <a:ext cx="4538107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530" tIns="0" rIns="1715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3. Ve vztahu, který se informacím přisuzuje.</a:t>
          </a:r>
        </a:p>
      </dsp:txBody>
      <dsp:txXfrm>
        <a:off x="365940" y="2887905"/>
        <a:ext cx="4454527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AAAD51-059A-4653-A673-A3A95ECBAC17}" type="datetimeFigureOut">
              <a:rPr lang="cs-CZ" smtClean="0"/>
              <a:pPr/>
              <a:t>25. 6. 2014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DA05E6-1ED0-4160-B2D7-69B3439055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di.com/WholeBrainProductsAndServices/programs/thehbdi.php" TargetMode="External"/><Relationship Id="rId2" Type="http://schemas.openxmlformats.org/officeDocument/2006/relationships/hyperlink" Target="http://cs.wikipedia.org/wiki/Speci%C3%A1ln%C3%AD:Zdroje_knih/802510457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vcc.edu/Resources/Learning_Assistance_Center/pdf/Brain_Dominanc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34233" y="2012852"/>
            <a:ext cx="10164689" cy="2711548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6000" dirty="0"/>
              <a:t> </a:t>
            </a:r>
            <a:br>
              <a:rPr lang="cs-CZ" sz="6000" dirty="0"/>
            </a:br>
            <a:r>
              <a:rPr lang="cs-CZ" sz="6000" dirty="0"/>
              <a:t>Účastníci online vzdělávání z pohledu typologie </a:t>
            </a:r>
            <a:br>
              <a:rPr lang="cs-CZ" sz="6000" dirty="0"/>
            </a:br>
            <a:r>
              <a:rPr lang="cs-CZ" sz="6000" dirty="0" err="1"/>
              <a:t>Ned</a:t>
            </a:r>
            <a:r>
              <a:rPr lang="cs-CZ" sz="6000" dirty="0"/>
              <a:t> </a:t>
            </a:r>
            <a:r>
              <a:rPr lang="cs-CZ" sz="6000" dirty="0" err="1" smtClean="0"/>
              <a:t>Herrmanna</a:t>
            </a:r>
            <a:r>
              <a:rPr lang="cs-CZ" sz="6000" dirty="0" smtClean="0"/>
              <a:t> </a:t>
            </a:r>
            <a:br>
              <a:rPr lang="cs-CZ" sz="6000" dirty="0" smtClean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3100" dirty="0" smtClean="0"/>
              <a:t>Bohumír Fiala</a:t>
            </a:r>
            <a:br>
              <a:rPr lang="cs-CZ" sz="3100" dirty="0" smtClean="0"/>
            </a:b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405197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14144" y="356699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Kvadrant D </a:t>
            </a:r>
            <a:r>
              <a:rPr lang="cs-CZ" dirty="0" smtClean="0"/>
              <a:t>– pravý korový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5117123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Vnímání věcí </a:t>
            </a:r>
            <a:r>
              <a:rPr lang="cs-CZ" b="1" dirty="0" smtClean="0"/>
              <a:t>komplexně, intuitivně</a:t>
            </a:r>
          </a:p>
          <a:p>
            <a:pPr lvl="1"/>
            <a:r>
              <a:rPr lang="cs-CZ" b="1" dirty="0" smtClean="0"/>
              <a:t>Kreativita</a:t>
            </a:r>
            <a:r>
              <a:rPr lang="cs-CZ" dirty="0" smtClean="0"/>
              <a:t>, nové využití starých vazeb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Dobře čelí nepředvídaným situacím – </a:t>
            </a:r>
            <a:r>
              <a:rPr lang="cs-CZ" b="1" dirty="0" smtClean="0"/>
              <a:t>přizpůsobiví ke změně</a:t>
            </a:r>
          </a:p>
          <a:p>
            <a:pPr lvl="1"/>
            <a:r>
              <a:rPr lang="cs-CZ" dirty="0" smtClean="0"/>
              <a:t>Silné umělecké sklony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Často zanedbávají detaily – vše berou z </a:t>
            </a:r>
            <a:r>
              <a:rPr lang="cs-CZ" b="1" dirty="0" smtClean="0"/>
              <a:t>větší perspektivy</a:t>
            </a:r>
          </a:p>
          <a:p>
            <a:pPr lvl="1"/>
            <a:r>
              <a:rPr lang="cs-CZ" dirty="0" smtClean="0"/>
              <a:t>Situace pojímají zjednodušeně</a:t>
            </a:r>
          </a:p>
          <a:p>
            <a:pPr lvl="2"/>
            <a:r>
              <a:rPr lang="cs-CZ" dirty="0" smtClean="0"/>
              <a:t>Nemají pevné názory, často si protiřečí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8303C-2F6D-4E81-A8D8-023CCEE37DA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Styly učení z pohledu typologie </a:t>
            </a:r>
            <a:r>
              <a:rPr lang="cs-CZ" sz="3200" dirty="0" err="1" smtClean="0"/>
              <a:t>Ned</a:t>
            </a:r>
            <a:r>
              <a:rPr lang="cs-CZ" sz="3200" dirty="0" smtClean="0"/>
              <a:t> Hermana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323" y="0"/>
            <a:ext cx="10972800" cy="1143000"/>
          </a:xfrm>
        </p:spPr>
        <p:txBody>
          <a:bodyPr/>
          <a:lstStyle/>
          <a:p>
            <a:r>
              <a:rPr lang="cs-CZ" dirty="0" smtClean="0"/>
              <a:t>A  - analytické učení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6154" y="1055109"/>
            <a:ext cx="5364480" cy="640080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Styl učení</a:t>
            </a:r>
            <a:endParaRPr lang="cs-CZ" sz="2000" b="1" u="sng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124135" y="1055109"/>
            <a:ext cx="5364480" cy="640080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Online nástroje</a:t>
            </a:r>
            <a:endParaRPr lang="cs-CZ" sz="2000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74431" y="1766505"/>
            <a:ext cx="5364480" cy="4786695"/>
          </a:xfrm>
        </p:spPr>
        <p:txBody>
          <a:bodyPr>
            <a:noAutofit/>
          </a:bodyPr>
          <a:lstStyle/>
          <a:p>
            <a:pPr lvl="0"/>
            <a:r>
              <a:rPr lang="cs-CZ" sz="1900" b="1" dirty="0" smtClean="0"/>
              <a:t>vyžaduje množství dat, které potřebuje zpracovávat</a:t>
            </a:r>
          </a:p>
          <a:p>
            <a:pPr lvl="0"/>
            <a:r>
              <a:rPr lang="cs-CZ" sz="1900" b="1" dirty="0" smtClean="0"/>
              <a:t>má rád intelektuální činnost</a:t>
            </a:r>
          </a:p>
          <a:p>
            <a:pPr lvl="0"/>
            <a:r>
              <a:rPr lang="cs-CZ" sz="1900" b="1" dirty="0" smtClean="0"/>
              <a:t>umí se rychle rozhodovat a vytřídit důležité informace</a:t>
            </a:r>
          </a:p>
          <a:p>
            <a:pPr lvl="0"/>
            <a:r>
              <a:rPr lang="cs-CZ" sz="1900" b="1" dirty="0" smtClean="0"/>
              <a:t>potřebuje autority a osobnosti (citáty autorit v oboru apod.)</a:t>
            </a:r>
          </a:p>
          <a:p>
            <a:pPr lvl="0"/>
            <a:r>
              <a:rPr lang="cs-CZ" sz="1900" b="1" dirty="0" smtClean="0"/>
              <a:t>vyžaduje „kritické myšlení“ a logické argumenty</a:t>
            </a:r>
          </a:p>
          <a:p>
            <a:pPr lvl="0"/>
            <a:r>
              <a:rPr lang="cs-CZ" sz="1900" b="1" dirty="0" smtClean="0"/>
              <a:t>výuka musí mít řád a logiku</a:t>
            </a:r>
          </a:p>
          <a:p>
            <a:pPr lvl="0"/>
            <a:r>
              <a:rPr lang="cs-CZ" sz="1900" b="1" dirty="0" smtClean="0"/>
              <a:t>učí se rychle a „skokově“ (vyhledává užitečné informace napříč textem)</a:t>
            </a:r>
          </a:p>
          <a:p>
            <a:pPr lvl="0"/>
            <a:r>
              <a:rPr lang="cs-CZ" sz="1900" b="1" dirty="0" smtClean="0"/>
              <a:t>výstupy ze vzdělávání musí mít konkrétní dopad do praxe a do případného zisku</a:t>
            </a:r>
          </a:p>
          <a:p>
            <a:endParaRPr lang="cs-CZ" sz="19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47581" y="1801674"/>
            <a:ext cx="5364480" cy="4763249"/>
          </a:xfrm>
        </p:spPr>
        <p:txBody>
          <a:bodyPr>
            <a:normAutofit/>
          </a:bodyPr>
          <a:lstStyle/>
          <a:p>
            <a:pPr lvl="0"/>
            <a:r>
              <a:rPr lang="cs-CZ" sz="1900" dirty="0" smtClean="0"/>
              <a:t>E-kurzy  (stručné, odborné, jasná struktura) </a:t>
            </a:r>
          </a:p>
          <a:p>
            <a:pPr lvl="0">
              <a:buNone/>
            </a:pPr>
            <a:endParaRPr lang="cs-CZ" sz="1900" dirty="0" smtClean="0"/>
          </a:p>
          <a:p>
            <a:pPr lvl="0"/>
            <a:r>
              <a:rPr lang="cs-CZ" sz="1900" dirty="0" smtClean="0"/>
              <a:t>aktivity typu </a:t>
            </a:r>
            <a:r>
              <a:rPr lang="cs-CZ" sz="1900" dirty="0" err="1" smtClean="0"/>
              <a:t>Wiky</a:t>
            </a:r>
            <a:r>
              <a:rPr lang="cs-CZ" sz="1900" dirty="0" smtClean="0"/>
              <a:t>, slovníky apod. – expertní role </a:t>
            </a:r>
          </a:p>
          <a:p>
            <a:pPr lvl="0">
              <a:buNone/>
            </a:pPr>
            <a:endParaRPr lang="cs-CZ" sz="1900" dirty="0" smtClean="0"/>
          </a:p>
          <a:p>
            <a:pPr lvl="0"/>
            <a:r>
              <a:rPr lang="cs-CZ" sz="1900" dirty="0" smtClean="0"/>
              <a:t>odborné portály</a:t>
            </a:r>
          </a:p>
          <a:p>
            <a:pPr lvl="0">
              <a:buNone/>
            </a:pPr>
            <a:endParaRPr lang="cs-CZ" sz="1900" dirty="0" smtClean="0"/>
          </a:p>
          <a:p>
            <a:pPr lvl="0"/>
            <a:r>
              <a:rPr lang="cs-CZ" sz="1900" dirty="0" smtClean="0"/>
              <a:t>odborné skupiny na profesních sociálních sítích</a:t>
            </a:r>
          </a:p>
          <a:p>
            <a:pPr lvl="0">
              <a:buNone/>
            </a:pPr>
            <a:endParaRPr lang="cs-CZ" sz="1900" dirty="0" smtClean="0"/>
          </a:p>
          <a:p>
            <a:r>
              <a:rPr lang="cs-CZ" sz="1900" dirty="0" err="1" smtClean="0"/>
              <a:t>webináře</a:t>
            </a:r>
            <a:r>
              <a:rPr lang="cs-CZ" sz="1900" dirty="0" smtClean="0"/>
              <a:t> vedené uznávanou autoritou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9751"/>
            <a:ext cx="10972800" cy="1143000"/>
          </a:xfrm>
        </p:spPr>
        <p:txBody>
          <a:bodyPr/>
          <a:lstStyle/>
          <a:p>
            <a:r>
              <a:rPr lang="cs-CZ" dirty="0" smtClean="0"/>
              <a:t>B – procedurální učení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63942" y="1200516"/>
            <a:ext cx="5157787" cy="581391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Styl učení</a:t>
            </a:r>
            <a:endParaRPr lang="cs-CZ" sz="2000" b="1" u="sng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008077" y="1195756"/>
            <a:ext cx="5363308" cy="609597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Online nástroje</a:t>
            </a:r>
            <a:endParaRPr lang="cs-CZ" sz="2000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91662" y="1918906"/>
            <a:ext cx="5122984" cy="4704632"/>
          </a:xfrm>
        </p:spPr>
        <p:txBody>
          <a:bodyPr>
            <a:normAutofit/>
          </a:bodyPr>
          <a:lstStyle/>
          <a:p>
            <a:pPr lvl="0"/>
            <a:r>
              <a:rPr lang="cs-CZ" sz="1900" b="1" dirty="0" smtClean="0"/>
              <a:t>má rád metodiku a vzdělávání postupnými kroky</a:t>
            </a:r>
          </a:p>
          <a:p>
            <a:pPr lvl="0"/>
            <a:r>
              <a:rPr lang="cs-CZ" sz="1900" b="1" dirty="0" smtClean="0"/>
              <a:t>potřebuje testy pro ujištění, že postupuje správným směrem</a:t>
            </a:r>
          </a:p>
          <a:p>
            <a:pPr lvl="0"/>
            <a:r>
              <a:rPr lang="cs-CZ" sz="1900" b="1" dirty="0" smtClean="0"/>
              <a:t>vyžaduje praktické příklady</a:t>
            </a:r>
          </a:p>
          <a:p>
            <a:pPr lvl="0"/>
            <a:r>
              <a:rPr lang="cs-CZ" sz="1900" b="1" dirty="0" smtClean="0"/>
              <a:t>má rád zpětnou vazbu</a:t>
            </a:r>
          </a:p>
          <a:p>
            <a:pPr lvl="0"/>
            <a:r>
              <a:rPr lang="cs-CZ" sz="1900" b="1" dirty="0" smtClean="0"/>
              <a:t>poctivě prostuduje i doporučenou literaturu</a:t>
            </a:r>
          </a:p>
          <a:p>
            <a:pPr lvl="0"/>
            <a:r>
              <a:rPr lang="cs-CZ" sz="1900" b="1" dirty="0" smtClean="0"/>
              <a:t>je nervózní, pokud nemá na přípravu dostatek času</a:t>
            </a:r>
          </a:p>
          <a:p>
            <a:pPr lvl="0"/>
            <a:r>
              <a:rPr lang="cs-CZ" sz="1900" b="1" dirty="0" smtClean="0"/>
              <a:t>potřebuje pocit jistoty a bezpečí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030349" y="1942352"/>
            <a:ext cx="5364480" cy="46577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100" dirty="0" smtClean="0"/>
              <a:t>E-kurzy  ( jasná struktura, přesná pravidla pro studium, získávání zpětné vazby – různé typy testů). Ideální </a:t>
            </a:r>
            <a:r>
              <a:rPr lang="cs-CZ" sz="2100" dirty="0" err="1" smtClean="0"/>
              <a:t>tutorované</a:t>
            </a:r>
            <a:r>
              <a:rPr lang="cs-CZ" sz="2100" dirty="0" smtClean="0"/>
              <a:t> kurzy.</a:t>
            </a:r>
          </a:p>
          <a:p>
            <a:pPr lvl="0"/>
            <a:endParaRPr lang="cs-CZ" sz="2100" dirty="0" smtClean="0"/>
          </a:p>
          <a:p>
            <a:pPr lvl="0"/>
            <a:r>
              <a:rPr lang="cs-CZ" sz="2100" dirty="0" smtClean="0"/>
              <a:t>vyžaduje dodržování pravidel (termíny, opravené úkoly, zpětnou vazbu od tutora)</a:t>
            </a:r>
          </a:p>
          <a:p>
            <a:pPr lvl="0"/>
            <a:r>
              <a:rPr lang="cs-CZ" sz="2100" dirty="0" smtClean="0"/>
              <a:t>aktivity typu </a:t>
            </a:r>
            <a:r>
              <a:rPr lang="cs-CZ" sz="2100" dirty="0" err="1" smtClean="0"/>
              <a:t>Wiky</a:t>
            </a:r>
            <a:r>
              <a:rPr lang="cs-CZ" sz="2100" dirty="0" smtClean="0"/>
              <a:t> pokud jsou řízené a hodnocené.</a:t>
            </a:r>
          </a:p>
          <a:p>
            <a:pPr lvl="0"/>
            <a:endParaRPr lang="cs-CZ" sz="2100" dirty="0" smtClean="0"/>
          </a:p>
          <a:p>
            <a:pPr lvl="0"/>
            <a:r>
              <a:rPr lang="cs-CZ" sz="2100" dirty="0" smtClean="0"/>
              <a:t>nerad  riskuje – nevstupuje do diskusí, nemá rád hodnocení jiná než od formální autority. </a:t>
            </a:r>
          </a:p>
          <a:p>
            <a:pPr lvl="0"/>
            <a:endParaRPr lang="cs-CZ" sz="2100" dirty="0" smtClean="0"/>
          </a:p>
          <a:p>
            <a:pPr lvl="0"/>
            <a:r>
              <a:rPr lang="cs-CZ" sz="2100" dirty="0" err="1" smtClean="0"/>
              <a:t>webináře</a:t>
            </a:r>
            <a:r>
              <a:rPr lang="cs-CZ" sz="2100" dirty="0" smtClean="0"/>
              <a:t>,ideální dostane-li prezentaci předem a záznam po </a:t>
            </a:r>
            <a:r>
              <a:rPr lang="cs-CZ" sz="2100" dirty="0" err="1" smtClean="0"/>
              <a:t>webináři</a:t>
            </a:r>
            <a:r>
              <a:rPr lang="cs-CZ" sz="2100" dirty="0" smtClean="0"/>
              <a:t>. </a:t>
            </a:r>
          </a:p>
          <a:p>
            <a:pPr>
              <a:buNone/>
            </a:pPr>
            <a:endParaRPr lang="cs-CZ" sz="2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0307" y="154582"/>
            <a:ext cx="10972800" cy="1143000"/>
          </a:xfrm>
        </p:spPr>
        <p:txBody>
          <a:bodyPr/>
          <a:lstStyle/>
          <a:p>
            <a:r>
              <a:rPr lang="cs-CZ" dirty="0" smtClean="0"/>
              <a:t>C – interaktivní učení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7727" y="1113693"/>
            <a:ext cx="5185873" cy="562707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Styl učení</a:t>
            </a:r>
            <a:endParaRPr lang="cs-CZ" sz="2000" b="1" u="sng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195646" y="1125415"/>
            <a:ext cx="5183188" cy="527539"/>
          </a:xfrm>
        </p:spPr>
        <p:txBody>
          <a:bodyPr>
            <a:noAutofit/>
          </a:bodyPr>
          <a:lstStyle/>
          <a:p>
            <a:r>
              <a:rPr lang="cs-CZ" sz="2000" b="1" u="sng" dirty="0" smtClean="0"/>
              <a:t>Online nástroje</a:t>
            </a:r>
            <a:endParaRPr lang="cs-CZ" sz="2000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769449" y="1852247"/>
            <a:ext cx="5157787" cy="454855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sz="2700" b="1" dirty="0" smtClean="0"/>
              <a:t>potřebuje interakce a učí se rád v týmu nebo v malých skupinách</a:t>
            </a:r>
          </a:p>
          <a:p>
            <a:pPr lvl="0"/>
            <a:r>
              <a:rPr lang="cs-CZ" sz="2700" b="1" dirty="0" smtClean="0"/>
              <a:t>rád diskutuje</a:t>
            </a:r>
          </a:p>
          <a:p>
            <a:pPr lvl="0"/>
            <a:r>
              <a:rPr lang="cs-CZ" sz="2700" b="1" dirty="0" smtClean="0"/>
              <a:t>vzdělání musí mít konkrétní smysl a dopady do praxe</a:t>
            </a:r>
          </a:p>
          <a:p>
            <a:pPr lvl="0"/>
            <a:r>
              <a:rPr lang="cs-CZ" sz="2700" b="1" dirty="0" smtClean="0"/>
              <a:t>nemá rád velké teoretizování nebo práce „do šuplíku“</a:t>
            </a:r>
          </a:p>
          <a:p>
            <a:pPr lvl="0"/>
            <a:r>
              <a:rPr lang="cs-CZ" sz="2700" b="1" dirty="0" smtClean="0"/>
              <a:t>vyžaduje osobní feedback nejlépe formou diskuze</a:t>
            </a:r>
          </a:p>
          <a:p>
            <a:pPr lvl="0"/>
            <a:r>
              <a:rPr lang="cs-CZ" sz="2700" b="1" dirty="0" smtClean="0"/>
              <a:t>může se zdělávat i pomocí aplikací na sociálních sítích</a:t>
            </a:r>
          </a:p>
          <a:p>
            <a:pPr lvl="0"/>
            <a:r>
              <a:rPr lang="cs-CZ" sz="2700" b="1" dirty="0" smtClean="0"/>
              <a:t>má rád osobní podporu a pomoc</a:t>
            </a:r>
          </a:p>
          <a:p>
            <a:pPr lvl="0"/>
            <a:r>
              <a:rPr lang="cs-CZ" sz="2700" b="1" dirty="0" smtClean="0"/>
              <a:t>potřebuje experimenty na smyslové bázi</a:t>
            </a:r>
          </a:p>
          <a:p>
            <a:pPr lvl="0"/>
            <a:r>
              <a:rPr lang="cs-CZ" sz="2700" b="1" dirty="0" smtClean="0"/>
              <a:t>má rád, když se může vzdělávat „do hloubky“</a:t>
            </a:r>
          </a:p>
          <a:p>
            <a:pPr lvl="0"/>
            <a:r>
              <a:rPr lang="cs-CZ" sz="2700" b="1" dirty="0" smtClean="0"/>
              <a:t>pokud se něco nepodaří, rád zkouší znova, potřebuje nové příležitosti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5646" y="1840523"/>
            <a:ext cx="5183188" cy="4560278"/>
          </a:xfrm>
        </p:spPr>
        <p:txBody>
          <a:bodyPr>
            <a:normAutofit/>
          </a:bodyPr>
          <a:lstStyle/>
          <a:p>
            <a:pPr lvl="0"/>
            <a:r>
              <a:rPr lang="cs-CZ" sz="1900" dirty="0" smtClean="0"/>
              <a:t>diskusní fóra</a:t>
            </a:r>
          </a:p>
          <a:p>
            <a:pPr lvl="0"/>
            <a:endParaRPr lang="cs-CZ" sz="1900" dirty="0" smtClean="0"/>
          </a:p>
          <a:p>
            <a:pPr lvl="0"/>
            <a:r>
              <a:rPr lang="cs-CZ" sz="1900" dirty="0" smtClean="0"/>
              <a:t>skupiny na sociálních sítích kde je hojná výměna názorů</a:t>
            </a:r>
          </a:p>
          <a:p>
            <a:pPr lvl="0"/>
            <a:endParaRPr lang="cs-CZ" sz="1900" dirty="0" smtClean="0"/>
          </a:p>
          <a:p>
            <a:pPr lvl="0"/>
            <a:r>
              <a:rPr lang="cs-CZ" sz="1900" dirty="0" smtClean="0"/>
              <a:t>společná páce na vytváření obsahu</a:t>
            </a:r>
          </a:p>
          <a:p>
            <a:pPr lvl="0"/>
            <a:endParaRPr lang="cs-CZ" sz="1900" dirty="0" smtClean="0"/>
          </a:p>
          <a:p>
            <a:pPr lvl="0"/>
            <a:r>
              <a:rPr lang="cs-CZ" sz="1900" dirty="0" smtClean="0"/>
              <a:t>vzájemné opravování a připomínkování úkolů (workshop)</a:t>
            </a:r>
          </a:p>
          <a:p>
            <a:pPr lvl="0"/>
            <a:endParaRPr lang="cs-CZ" sz="1900" dirty="0" smtClean="0"/>
          </a:p>
          <a:p>
            <a:r>
              <a:rPr lang="cs-CZ" sz="1900" dirty="0" err="1" smtClean="0"/>
              <a:t>webináře</a:t>
            </a:r>
            <a:r>
              <a:rPr lang="cs-CZ" sz="1900" dirty="0" smtClean="0"/>
              <a:t> s prostorem pro aktivitu účastníků.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3723" y="213198"/>
            <a:ext cx="10972800" cy="1143000"/>
          </a:xfrm>
        </p:spPr>
        <p:txBody>
          <a:bodyPr/>
          <a:lstStyle/>
          <a:p>
            <a:r>
              <a:rPr lang="cs-CZ" dirty="0" smtClean="0"/>
              <a:t>D – vnitřní, intuitivní učení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6681" y="1195137"/>
            <a:ext cx="5157787" cy="541421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Styl učení </a:t>
            </a:r>
            <a:endParaRPr lang="cs-CZ" sz="2000" b="1" u="sng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148754" y="1207477"/>
            <a:ext cx="5183188" cy="540805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Online nástroje</a:t>
            </a:r>
            <a:endParaRPr lang="cs-CZ" sz="2000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839788" y="1883096"/>
            <a:ext cx="5157787" cy="464665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b="1" dirty="0" smtClean="0"/>
              <a:t>má rád kreativní řešení problémů a upřednostňuje kreativní myšlení</a:t>
            </a:r>
          </a:p>
          <a:p>
            <a:pPr lvl="0"/>
            <a:r>
              <a:rPr lang="cs-CZ" b="1" dirty="0" smtClean="0"/>
              <a:t>nesnáší stereotypní opakování</a:t>
            </a:r>
          </a:p>
          <a:p>
            <a:pPr lvl="0"/>
            <a:r>
              <a:rPr lang="cs-CZ" b="1" dirty="0" smtClean="0"/>
              <a:t>pokud možno vyhýbá se metodickému přístupu k učení</a:t>
            </a:r>
          </a:p>
          <a:p>
            <a:pPr lvl="0"/>
            <a:r>
              <a:rPr lang="cs-CZ" b="1" dirty="0" smtClean="0"/>
              <a:t>výuka musí „bavit“</a:t>
            </a:r>
          </a:p>
          <a:p>
            <a:pPr lvl="0"/>
            <a:r>
              <a:rPr lang="cs-CZ" b="1" dirty="0" smtClean="0"/>
              <a:t>má rád „impulzivní nápady“, rád vyvozuje nové a nečekané souvislosti</a:t>
            </a:r>
          </a:p>
          <a:p>
            <a:pPr lvl="0"/>
            <a:r>
              <a:rPr lang="cs-CZ" b="1" dirty="0" smtClean="0"/>
              <a:t>potřebuje dokonalý vhled do problému</a:t>
            </a:r>
          </a:p>
          <a:p>
            <a:pPr lvl="0"/>
            <a:r>
              <a:rPr lang="cs-CZ" b="1" dirty="0" smtClean="0"/>
              <a:t>umí vytvářet syntézy z probíraných faktů</a:t>
            </a:r>
          </a:p>
          <a:p>
            <a:pPr lvl="0"/>
            <a:r>
              <a:rPr lang="cs-CZ" b="1" dirty="0" smtClean="0"/>
              <a:t>využívá intuici </a:t>
            </a:r>
          </a:p>
          <a:p>
            <a:pPr lvl="0"/>
            <a:r>
              <a:rPr lang="cs-CZ" b="1" dirty="0" smtClean="0"/>
              <a:t>rád bývá samostatný při učení, nepotřebuje „</a:t>
            </a:r>
            <a:r>
              <a:rPr lang="cs-CZ" b="1" dirty="0" err="1" smtClean="0"/>
              <a:t>mentora</a:t>
            </a:r>
            <a:r>
              <a:rPr lang="cs-CZ" b="1" dirty="0" smtClean="0"/>
              <a:t>“</a:t>
            </a:r>
          </a:p>
          <a:p>
            <a:pPr lvl="0"/>
            <a:r>
              <a:rPr lang="cs-CZ" b="1" dirty="0" smtClean="0"/>
              <a:t>rád aplikuje získané dovednosti do jiných oborů </a:t>
            </a:r>
          </a:p>
          <a:p>
            <a:pPr lvl="0"/>
            <a:r>
              <a:rPr lang="cs-CZ" b="1" dirty="0" smtClean="0"/>
              <a:t>potřebuje celostní přístup ke studované problematice</a:t>
            </a:r>
          </a:p>
          <a:p>
            <a:r>
              <a:rPr lang="cs-CZ" b="1" dirty="0" smtClean="0"/>
              <a:t>nemá rád přílišné studium do hloubky, potřebuje vnímat přesahy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60477" y="1882478"/>
            <a:ext cx="5183188" cy="4647276"/>
          </a:xfrm>
        </p:spPr>
        <p:txBody>
          <a:bodyPr/>
          <a:lstStyle/>
          <a:p>
            <a:pPr lvl="0"/>
            <a:r>
              <a:rPr lang="cs-CZ" dirty="0" smtClean="0"/>
              <a:t>odborné portály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odborné diskusní skupiny</a:t>
            </a:r>
          </a:p>
          <a:p>
            <a:pPr lvl="0"/>
            <a:endParaRPr lang="cs-CZ" dirty="0" smtClean="0"/>
          </a:p>
          <a:p>
            <a:r>
              <a:rPr lang="cs-CZ" dirty="0" smtClean="0"/>
              <a:t>jakékoli další učící technologie –nesmí mít formální strukturu a organizaci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ŽÁK, M. </a:t>
            </a:r>
            <a:r>
              <a:rPr lang="cs-CZ" i="1" dirty="0"/>
              <a:t>Kreativita a její rozvoj</a:t>
            </a:r>
            <a:r>
              <a:rPr lang="cs-CZ" dirty="0"/>
              <a:t>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2004 - 315 s. </a:t>
            </a:r>
            <a:r>
              <a:rPr lang="cs-CZ" u="sng" dirty="0">
                <a:hlinkClick r:id="rId2"/>
              </a:rPr>
              <a:t>ISBN 80-251-0457-5</a:t>
            </a:r>
            <a:endParaRPr lang="cs-CZ" dirty="0"/>
          </a:p>
          <a:p>
            <a:r>
              <a:rPr lang="cs-CZ" dirty="0"/>
              <a:t>LUMSDAINE E., LUMSDAINE M. </a:t>
            </a:r>
            <a:r>
              <a:rPr lang="cs-CZ" i="1" dirty="0" err="1"/>
              <a:t>Creative</a:t>
            </a:r>
            <a:r>
              <a:rPr lang="cs-CZ" i="1" dirty="0"/>
              <a:t> </a:t>
            </a:r>
            <a:r>
              <a:rPr lang="cs-CZ" i="1" dirty="0" err="1"/>
              <a:t>problem</a:t>
            </a:r>
            <a:r>
              <a:rPr lang="cs-CZ" i="1" dirty="0"/>
              <a:t> </a:t>
            </a:r>
            <a:r>
              <a:rPr lang="cs-CZ" i="1" dirty="0" err="1"/>
              <a:t>solving</a:t>
            </a:r>
            <a:r>
              <a:rPr lang="cs-CZ" i="1" dirty="0"/>
              <a:t>: </a:t>
            </a:r>
            <a:r>
              <a:rPr lang="cs-CZ" i="1" dirty="0" err="1"/>
              <a:t>Thinking</a:t>
            </a:r>
            <a:r>
              <a:rPr lang="cs-CZ" i="1" dirty="0"/>
              <a:t> </a:t>
            </a:r>
            <a:r>
              <a:rPr lang="cs-CZ" i="1" dirty="0" err="1"/>
              <a:t>skills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a </a:t>
            </a:r>
            <a:r>
              <a:rPr lang="cs-CZ" i="1" dirty="0" err="1"/>
              <a:t>change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dirty="0"/>
              <a:t>. </a:t>
            </a:r>
            <a:r>
              <a:rPr lang="cs-CZ" dirty="0" err="1"/>
              <a:t>McGraw-Hill</a:t>
            </a:r>
            <a:r>
              <a:rPr lang="cs-CZ" dirty="0"/>
              <a:t> International </a:t>
            </a:r>
            <a:r>
              <a:rPr lang="cs-CZ" dirty="0" err="1"/>
              <a:t>Editions</a:t>
            </a:r>
            <a:r>
              <a:rPr lang="cs-CZ" dirty="0"/>
              <a:t>, General </a:t>
            </a:r>
            <a:r>
              <a:rPr lang="cs-CZ" dirty="0" err="1"/>
              <a:t>Engeneering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, 1995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www.hbdi.com/WholeBrainProductsAndServices/programs/thehbdi.php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www.cvcc.edu/Resources/Learning_Assistance_Center/pdf/Brain_Dominance.pdf</a:t>
            </a:r>
            <a:endParaRPr lang="cs-CZ" dirty="0" smtClean="0"/>
          </a:p>
          <a:p>
            <a:r>
              <a:rPr lang="cs-CZ" dirty="0"/>
              <a:t>http://www.docstoc.com/docs/62488587/Hermann-Brain-Dominance-Test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22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867252" y="1012874"/>
            <a:ext cx="9997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/>
              <a:t>TYPOLOGIE DLE MOZKOVÝCH KVADRANTŮ   NED HERMANA</a:t>
            </a:r>
            <a:br>
              <a:rPr lang="cs-CZ" sz="3600" b="1" dirty="0" smtClean="0"/>
            </a:br>
            <a:r>
              <a:rPr lang="cs-CZ" sz="600" b="1" dirty="0" smtClean="0"/>
              <a:t/>
            </a:r>
            <a:br>
              <a:rPr lang="cs-CZ" sz="600" b="1" dirty="0" smtClean="0"/>
            </a:br>
            <a:r>
              <a:rPr lang="cs-CZ" sz="3100" b="1" dirty="0" smtClean="0"/>
              <a:t>Podstata teorie mozkových kvadrantů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sz="half" idx="1"/>
          </p:nvPr>
        </p:nvSpPr>
        <p:spPr>
          <a:xfrm>
            <a:off x="2250831" y="2309446"/>
            <a:ext cx="4032738" cy="2286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r>
              <a:rPr lang="cs-CZ" b="1" dirty="0" smtClean="0"/>
              <a:t>LEVÁ HEMISFÉRA</a:t>
            </a:r>
          </a:p>
          <a:p>
            <a:pPr lvl="2"/>
            <a:r>
              <a:rPr lang="cs-CZ" dirty="0"/>
              <a:t>zaměřena na detaily</a:t>
            </a:r>
          </a:p>
          <a:p>
            <a:pPr lvl="2"/>
            <a:r>
              <a:rPr lang="cs-CZ" dirty="0"/>
              <a:t>skutečnost zpracovává v pojmech (kvadranty A, B) </a:t>
            </a:r>
            <a:r>
              <a:rPr lang="cs-CZ" dirty="0" smtClean="0"/>
              <a:t> </a:t>
            </a:r>
            <a:r>
              <a:rPr lang="cs-CZ" b="1" dirty="0"/>
              <a:t>verbální mód</a:t>
            </a:r>
          </a:p>
          <a:p>
            <a:pPr lvl="2">
              <a:buNone/>
            </a:pPr>
            <a:endParaRPr lang="cs-CZ" sz="1600" b="1" dirty="0"/>
          </a:p>
          <a:p>
            <a:pPr lvl="2"/>
            <a:endParaRPr lang="cs-CZ" sz="700" b="1" dirty="0"/>
          </a:p>
          <a:p>
            <a:pPr lvl="1"/>
            <a:endParaRPr lang="cs-CZ" b="1" dirty="0" smtClean="0"/>
          </a:p>
          <a:p>
            <a:pPr lvl="1"/>
            <a:endParaRPr lang="cs-CZ" b="1" dirty="0" smtClean="0"/>
          </a:p>
          <a:p>
            <a:pPr lvl="2"/>
            <a:endParaRPr lang="cs-CZ" sz="1600" b="1" dirty="0"/>
          </a:p>
          <a:p>
            <a:pPr lvl="1"/>
            <a:endParaRPr lang="cs-CZ" sz="1600" b="1" dirty="0"/>
          </a:p>
          <a:p>
            <a:endParaRPr lang="cs-CZ" b="1" i="1" dirty="0" smtClean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7069955" y="2321169"/>
            <a:ext cx="4031800" cy="22625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r>
              <a:rPr lang="cs-CZ" b="1" dirty="0" smtClean="0"/>
              <a:t>PRAVÁ HEMISFÉRA</a:t>
            </a:r>
          </a:p>
          <a:p>
            <a:pPr lvl="2"/>
            <a:r>
              <a:rPr lang="cs-CZ" dirty="0" smtClean="0"/>
              <a:t>zaměřena na celek</a:t>
            </a:r>
          </a:p>
          <a:p>
            <a:pPr lvl="2"/>
            <a:r>
              <a:rPr lang="cs-CZ" dirty="0" smtClean="0"/>
              <a:t>skutečnost vnímá v souvislostech a obrazech (kvadranty C, D) – </a:t>
            </a:r>
            <a:r>
              <a:rPr lang="cs-CZ" b="1" dirty="0" smtClean="0"/>
              <a:t>neverbální mód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1437972" y="6381750"/>
            <a:ext cx="609600" cy="476250"/>
          </a:xfrm>
        </p:spPr>
        <p:txBody>
          <a:bodyPr/>
          <a:lstStyle/>
          <a:p>
            <a:pPr>
              <a:defRPr/>
            </a:pPr>
            <a:fld id="{E748303C-2F6D-4E81-A8D8-023CCEE37DA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934052" y="4337538"/>
            <a:ext cx="7710502" cy="225083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640080" marR="0" lvl="1" indent="-237744" algn="ctr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cs-CZ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Spodní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část modelu (kvadranty B a C) - vývojově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starší limbický systém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Horní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část schématu (kvadranty A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D)  - vývojově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mladší systém korový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"/>
              <a:tabLst/>
              <a:defRPr/>
            </a:pPr>
            <a:endParaRPr kumimoji="0" lang="cs-CZ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cs-CZ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předpoklad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/>
              <a:t>když lidé jednají v každé situaci trochu jinak, ve většině případů používá mozek standardizované myšlenkové postupy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Tyto postupy jsou podle Hermanna dominantní tendencí našich mozkových kvadrantů</a:t>
            </a:r>
          </a:p>
        </p:txBody>
      </p:sp>
    </p:spTree>
    <p:extLst>
      <p:ext uri="{BB962C8B-B14F-4D97-AF65-F5344CB8AC3E}">
        <p14:creationId xmlns:p14="http://schemas.microsoft.com/office/powerpoint/2010/main" val="308616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0698" y="485653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Rozlišení jednotlivých kvadrantů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8303C-2F6D-4E81-A8D8-023CCEE37DA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5" name="Diagram 4"/>
          <p:cNvGraphicFramePr/>
          <p:nvPr/>
        </p:nvGraphicFramePr>
        <p:xfrm>
          <a:off x="3047852" y="1465385"/>
          <a:ext cx="6483010" cy="422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Schéma mozkových kvadrantů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8303C-2F6D-4E81-A8D8-023CCEE37DA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835" y="832339"/>
            <a:ext cx="6474380" cy="586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 dominancí v populaci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Výzkum </a:t>
            </a:r>
            <a:r>
              <a:rPr lang="cs-CZ" dirty="0"/>
              <a:t>zastoupení jednotlivých preferencí na vzorku 0,5 mil lidí. Z výzkumu vyplynulo že:</a:t>
            </a:r>
          </a:p>
          <a:p>
            <a:r>
              <a:rPr lang="cs-CZ" b="1" dirty="0"/>
              <a:t>7% lidí</a:t>
            </a:r>
            <a:r>
              <a:rPr lang="cs-CZ" dirty="0"/>
              <a:t> má jednostrannou dominanci (</a:t>
            </a:r>
            <a:r>
              <a:rPr lang="cs-CZ"/>
              <a:t>expertní </a:t>
            </a:r>
            <a:r>
              <a:rPr lang="cs-CZ" smtClean="0"/>
              <a:t>typ)</a:t>
            </a:r>
            <a:endParaRPr lang="cs-CZ" dirty="0"/>
          </a:p>
          <a:p>
            <a:r>
              <a:rPr lang="cs-CZ" b="1" dirty="0"/>
              <a:t>60% lidí</a:t>
            </a:r>
            <a:r>
              <a:rPr lang="cs-CZ" dirty="0"/>
              <a:t> má dominanci ve dvou kvadrantech</a:t>
            </a:r>
          </a:p>
          <a:p>
            <a:r>
              <a:rPr lang="cs-CZ" b="1" dirty="0"/>
              <a:t>30% lidí</a:t>
            </a:r>
            <a:r>
              <a:rPr lang="cs-CZ" dirty="0"/>
              <a:t> má dominanci ve třech kvadrantech</a:t>
            </a:r>
          </a:p>
          <a:p>
            <a:r>
              <a:rPr lang="cs-CZ" b="1" dirty="0"/>
              <a:t>3% lidí</a:t>
            </a:r>
            <a:r>
              <a:rPr lang="cs-CZ" dirty="0"/>
              <a:t> má rovnoměrné zastoupení všech kvadrantů (všestranní, vyrovnaní)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22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2421" y="427038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Kvadrant A </a:t>
            </a:r>
            <a:r>
              <a:rPr lang="cs-CZ" dirty="0" smtClean="0"/>
              <a:t>– levý korový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28846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Logická činnost, místem analytického uvažování</a:t>
            </a:r>
          </a:p>
          <a:p>
            <a:pPr lvl="1"/>
            <a:r>
              <a:rPr lang="cs-CZ" b="1" dirty="0" smtClean="0"/>
              <a:t>Racionalita</a:t>
            </a:r>
            <a:r>
              <a:rPr lang="cs-CZ" dirty="0" smtClean="0"/>
              <a:t>, při řešení problémů – rozum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Nejprve detaily a až potom celek</a:t>
            </a:r>
          </a:p>
          <a:p>
            <a:pPr lvl="1"/>
            <a:r>
              <a:rPr lang="cs-CZ" b="1" dirty="0" smtClean="0"/>
              <a:t>Čísla, systémy </a:t>
            </a:r>
            <a:r>
              <a:rPr lang="cs-CZ" dirty="0" smtClean="0"/>
              <a:t>– matematika, finance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b="1" dirty="0" smtClean="0"/>
              <a:t>Kritické myšlení </a:t>
            </a:r>
            <a:r>
              <a:rPr lang="cs-CZ" dirty="0" smtClean="0"/>
              <a:t>a posuzování faktu</a:t>
            </a:r>
          </a:p>
          <a:p>
            <a:pPr lvl="1"/>
            <a:endParaRPr lang="cs-CZ" dirty="0" smtClean="0"/>
          </a:p>
          <a:p>
            <a:pPr lvl="1"/>
            <a:r>
              <a:rPr lang="cs-CZ" smtClean="0"/>
              <a:t>Špatně </a:t>
            </a:r>
            <a:r>
              <a:rPr lang="cs-CZ" dirty="0" smtClean="0"/>
              <a:t>se přizpůsobují novým situacím</a:t>
            </a:r>
          </a:p>
          <a:p>
            <a:pPr lvl="1"/>
            <a:r>
              <a:rPr lang="cs-CZ" dirty="0" smtClean="0"/>
              <a:t>„patent na pravdu“</a:t>
            </a:r>
          </a:p>
          <a:p>
            <a:pPr lvl="1"/>
            <a:endParaRPr lang="cs-CZ" dirty="0" smtClean="0"/>
          </a:p>
          <a:p>
            <a:pPr lvl="1"/>
            <a:endParaRPr lang="cs-CZ" b="1" dirty="0" smtClean="0"/>
          </a:p>
          <a:p>
            <a:pPr lvl="1"/>
            <a:endParaRPr lang="cs-CZ" b="1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8303C-2F6D-4E81-A8D8-023CCEE37DA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Kvadrant B </a:t>
            </a:r>
            <a:r>
              <a:rPr lang="cs-CZ" dirty="0" smtClean="0"/>
              <a:t>– levý limbický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976446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Vyhodnocování, řízení, plánování</a:t>
            </a:r>
          </a:p>
          <a:p>
            <a:pPr lvl="1"/>
            <a:r>
              <a:rPr lang="cs-CZ" b="1" dirty="0" smtClean="0"/>
              <a:t>Zodpovědný a svědomitý</a:t>
            </a:r>
            <a:r>
              <a:rPr lang="cs-CZ" dirty="0" smtClean="0"/>
              <a:t> přístup k úkolům – metodický postup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Dobrá konkretizace myšlenek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Potřeba kontroly nad věcmi – </a:t>
            </a:r>
            <a:r>
              <a:rPr lang="cs-CZ" b="1" dirty="0" smtClean="0"/>
              <a:t>mít vše připravené</a:t>
            </a:r>
          </a:p>
          <a:p>
            <a:pPr lvl="1"/>
            <a:endParaRPr lang="cs-CZ" b="1" dirty="0" smtClean="0"/>
          </a:p>
          <a:p>
            <a:pPr lvl="1"/>
            <a:r>
              <a:rPr lang="cs-CZ" dirty="0" smtClean="0"/>
              <a:t>Kolaps jestliže zadaný úkol nemá jasně definovanou strukturu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8303C-2F6D-4E81-A8D8-023CCEE37DA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Kvadrant C</a:t>
            </a:r>
            <a:r>
              <a:rPr lang="cs-CZ" dirty="0" smtClean="0"/>
              <a:t> – pravý limbický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97621" y="1283677"/>
            <a:ext cx="9997440" cy="4976446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Nejdůležitější pro sociální vztahy a nejvíce si všímá </a:t>
            </a:r>
            <a:r>
              <a:rPr lang="cs-CZ" b="1" dirty="0" smtClean="0"/>
              <a:t>lidského faktoru</a:t>
            </a:r>
          </a:p>
          <a:p>
            <a:pPr lvl="1"/>
            <a:r>
              <a:rPr lang="cs-CZ" dirty="0" smtClean="0"/>
              <a:t>Mezilidská komunikace – vnímá dobře neverbální projevy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Senzitivita</a:t>
            </a:r>
            <a:r>
              <a:rPr lang="cs-CZ" dirty="0" smtClean="0"/>
              <a:t>, pozornost k problémům druhých</a:t>
            </a:r>
          </a:p>
          <a:p>
            <a:pPr lvl="1"/>
            <a:r>
              <a:rPr lang="cs-CZ" dirty="0" smtClean="0"/>
              <a:t>Potřeba kontaktu a intimity</a:t>
            </a:r>
          </a:p>
          <a:p>
            <a:pPr lvl="1"/>
            <a:r>
              <a:rPr lang="cs-CZ" b="1" dirty="0" smtClean="0"/>
              <a:t>Smysl pro solidaritu </a:t>
            </a:r>
            <a:r>
              <a:rPr lang="cs-CZ" dirty="0" smtClean="0"/>
              <a:t>– motivace v práci ve skupině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Schopnost řešit konflikty </a:t>
            </a:r>
            <a:r>
              <a:rPr lang="cs-CZ" dirty="0" smtClean="0"/>
              <a:t>– nadaní vyjednavači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8303C-2F6D-4E81-A8D8-023CCEE37DA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673</Words>
  <Application>Microsoft Office PowerPoint</Application>
  <PresentationFormat>Vlastní</PresentationFormat>
  <Paragraphs>176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   Účastníci online vzdělávání z pohledu typologie  Ned Herrmanna   Bohumír Fiala </vt:lpstr>
      <vt:lpstr>TYPOLOGIE DLE MOZKOVÝCH KVADRANTŮ   NED HERMANA  Podstata teorie mozkových kvadrantů </vt:lpstr>
      <vt:lpstr>Výchozí předpoklad</vt:lpstr>
      <vt:lpstr>Rozlišení jednotlivých kvadrantů </vt:lpstr>
      <vt:lpstr>Schéma mozkových kvadrantů </vt:lpstr>
      <vt:lpstr>Zastoupení dominancí v populaci</vt:lpstr>
      <vt:lpstr>Kvadrant A – levý korový </vt:lpstr>
      <vt:lpstr>Kvadrant B – levý limbický </vt:lpstr>
      <vt:lpstr>Kvadrant C – pravý limbický </vt:lpstr>
      <vt:lpstr>Kvadrant D – pravý korový </vt:lpstr>
      <vt:lpstr>Styly učení z pohledu typologie Ned Hermana</vt:lpstr>
      <vt:lpstr>A  - analytické učení</vt:lpstr>
      <vt:lpstr>B – procedurální učení</vt:lpstr>
      <vt:lpstr>C – interaktivní učení </vt:lpstr>
      <vt:lpstr>D – vnitřní, intuitivní učení </vt:lpstr>
      <vt:lpstr>Informační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semis</dc:creator>
  <cp:lastModifiedBy>semis</cp:lastModifiedBy>
  <cp:revision>21</cp:revision>
  <dcterms:created xsi:type="dcterms:W3CDTF">2014-05-15T20:03:17Z</dcterms:created>
  <dcterms:modified xsi:type="dcterms:W3CDTF">2014-06-25T15:33:12Z</dcterms:modified>
</cp:coreProperties>
</file>