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75" r:id="rId10"/>
    <p:sldId id="276" r:id="rId11"/>
    <p:sldId id="274" r:id="rId12"/>
    <p:sldId id="264" r:id="rId13"/>
    <p:sldId id="265" r:id="rId14"/>
    <p:sldId id="272" r:id="rId15"/>
    <p:sldId id="277" r:id="rId16"/>
    <p:sldId id="2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9694"/>
    <a:srgbClr val="4F81BD"/>
    <a:srgbClr val="AFC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8"/>
      </p:cViewPr>
      <p:guideLst>
        <p:guide orient="horz" pos="1706"/>
        <p:guide pos="55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5586"/>
            <a:ext cx="7772400" cy="67955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12052"/>
            <a:ext cx="6400800" cy="5891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60955" cy="4327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0" y="5503171"/>
            <a:ext cx="3632916" cy="5181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6750" y="6338220"/>
            <a:ext cx="5375140" cy="3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3" y="85158"/>
            <a:ext cx="1737217" cy="3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03171"/>
            <a:ext cx="3632916" cy="5181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1560" y="6338220"/>
            <a:ext cx="5375140" cy="3876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7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3" y="85158"/>
            <a:ext cx="1737217" cy="3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16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491880" y="6338220"/>
            <a:ext cx="5375140" cy="3876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4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87" y="-179"/>
            <a:ext cx="60955" cy="55469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491064" cy="38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6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4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training.com.au/friday-funny-standardised-testin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7552" y="3645024"/>
            <a:ext cx="7772400" cy="679558"/>
          </a:xfrm>
        </p:spPr>
        <p:txBody>
          <a:bodyPr/>
          <a:lstStyle/>
          <a:p>
            <a:r>
              <a:rPr lang="it-IT" sz="3200" dirty="0"/>
              <a:t>Moderní trendy v problematice testování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12052"/>
            <a:ext cx="7992888" cy="5891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M. Komenda</a:t>
            </a:r>
            <a:r>
              <a:rPr lang="cs-CZ" sz="2000" dirty="0"/>
              <a:t>, </a:t>
            </a:r>
            <a:r>
              <a:rPr lang="cs-CZ" sz="2000" dirty="0" smtClean="0"/>
              <a:t>Č</a:t>
            </a:r>
            <a:r>
              <a:rPr lang="cs-CZ" sz="2000" dirty="0"/>
              <a:t>. </a:t>
            </a:r>
            <a:r>
              <a:rPr lang="cs-CZ" sz="2000" dirty="0" smtClean="0"/>
              <a:t>Štuka, </a:t>
            </a:r>
            <a:r>
              <a:rPr lang="cs-CZ" sz="2000" dirty="0"/>
              <a:t>M</a:t>
            </a:r>
            <a:r>
              <a:rPr lang="cs-CZ" sz="2000" dirty="0" smtClean="0"/>
              <a:t>. Vejražka, P. Martinková, J. Trnka </a:t>
            </a:r>
            <a:endParaRPr lang="cs-CZ" sz="2000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09" y="5389023"/>
            <a:ext cx="2909372" cy="7904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7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Úplné </a:t>
            </a:r>
            <a:r>
              <a:rPr lang="cs-CZ" dirty="0" smtClean="0"/>
              <a:t>schéma </a:t>
            </a:r>
            <a:r>
              <a:rPr lang="cs-CZ" dirty="0"/>
              <a:t>testového cyklu</a:t>
            </a:r>
          </a:p>
        </p:txBody>
      </p:sp>
      <p:pic>
        <p:nvPicPr>
          <p:cNvPr id="4098" name="Picture 2" descr="Soubor:Proc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b="4052"/>
          <a:stretch/>
        </p:blipFill>
        <p:spPr bwMode="auto">
          <a:xfrm>
            <a:off x="525751" y="701963"/>
            <a:ext cx="8092499" cy="55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7403" y="1019331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74893" y="1786326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037353" y="2523336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54843" y="3290330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057342" y="4057328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044851" y="4839312"/>
            <a:ext cx="2068643" cy="3597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047350" y="5606306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09475" y="4047333"/>
            <a:ext cx="2068643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201718" y="1366591"/>
            <a:ext cx="1241680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125332" y="1399071"/>
            <a:ext cx="1241680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082861" y="2555810"/>
            <a:ext cx="1056798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Plánování 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0254" y="4941454"/>
            <a:ext cx="8229600" cy="1572636"/>
          </a:xfrm>
        </p:spPr>
        <p:txBody>
          <a:bodyPr>
            <a:normAutofit/>
          </a:bodyPr>
          <a:lstStyle/>
          <a:p>
            <a:r>
              <a:rPr lang="cs-CZ" sz="1800" dirty="0"/>
              <a:t>Cíle výuky, skutečně vyučovaná látka </a:t>
            </a:r>
            <a:r>
              <a:rPr lang="cs-CZ" sz="1800" dirty="0" smtClean="0"/>
              <a:t>a </a:t>
            </a:r>
            <a:r>
              <a:rPr lang="cs-CZ" sz="1800" dirty="0"/>
              <a:t>rozsah testu se v praxi </a:t>
            </a:r>
            <a:r>
              <a:rPr lang="cs-CZ" sz="1800" dirty="0" smtClean="0"/>
              <a:t>liší </a:t>
            </a:r>
          </a:p>
          <a:p>
            <a:r>
              <a:rPr lang="cs-CZ" sz="1800" dirty="0" smtClean="0"/>
              <a:t>Proporcionální zastoupení požadovaných témat</a:t>
            </a:r>
          </a:p>
          <a:p>
            <a:r>
              <a:rPr lang="cs-CZ" sz="1800" dirty="0" smtClean="0"/>
              <a:t>Vyrovnanost testu 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tudenti </a:t>
            </a:r>
            <a:r>
              <a:rPr lang="cs-CZ" sz="1800" b="1" u="sng" dirty="0" err="1" smtClean="0">
                <a:solidFill>
                  <a:srgbClr val="C00000"/>
                </a:solidFill>
              </a:rPr>
              <a:t>NEjsou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dirty="0"/>
              <a:t>testovaní z něčeho jiného, než </a:t>
            </a:r>
            <a:r>
              <a:rPr lang="cs-CZ" sz="1800" dirty="0" smtClean="0"/>
              <a:t>očekávali</a:t>
            </a:r>
            <a:endParaRPr lang="cs-CZ" sz="1800" dirty="0"/>
          </a:p>
        </p:txBody>
      </p:sp>
      <p:pic>
        <p:nvPicPr>
          <p:cNvPr id="7170" name="Picture 2" descr="Soubor:Rozsah-testu-ilustrace-JT-v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 r="52239"/>
          <a:stretch/>
        </p:blipFill>
        <p:spPr bwMode="auto">
          <a:xfrm>
            <a:off x="5053254" y="760611"/>
            <a:ext cx="3790019" cy="41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/>
          <p:cNvSpPr/>
          <p:nvPr/>
        </p:nvSpPr>
        <p:spPr>
          <a:xfrm>
            <a:off x="5485474" y="1601424"/>
            <a:ext cx="2743465" cy="21325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485475" y="1601424"/>
            <a:ext cx="2772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530447" y="1646394"/>
            <a:ext cx="2698492" cy="2038661"/>
          </a:xfrm>
          <a:prstGeom prst="ellipse">
            <a:avLst/>
          </a:prstGeom>
          <a:solidFill>
            <a:srgbClr val="A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530446" y="1676374"/>
            <a:ext cx="2437148" cy="1993691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545437" y="1736335"/>
            <a:ext cx="2158583" cy="1903751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Soubor:Rozsah-testu-ilustrace-JT-v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t="12916"/>
          <a:stretch/>
        </p:blipFill>
        <p:spPr bwMode="auto">
          <a:xfrm>
            <a:off x="226835" y="760611"/>
            <a:ext cx="3998058" cy="41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736504" y="1618937"/>
            <a:ext cx="2301703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758328" y="1636426"/>
            <a:ext cx="2301703" cy="21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785816" y="1648918"/>
            <a:ext cx="2315710" cy="2085050"/>
          </a:xfrm>
          <a:prstGeom prst="ellipse">
            <a:avLst/>
          </a:prstGeom>
          <a:solidFill>
            <a:srgbClr val="AFC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751496" y="1648918"/>
            <a:ext cx="2301702" cy="20880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366091" y="1738859"/>
            <a:ext cx="2052000" cy="1903751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3" grpId="0" animBg="1"/>
      <p:bldP spid="4" grpId="0" animBg="1"/>
      <p:bldP spid="7" grpId="0" animBg="1"/>
      <p:bldP spid="10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Workshopy a semináře na téma příprava, realizace a vyhodnocování testové agendy</a:t>
            </a:r>
          </a:p>
          <a:p>
            <a:endParaRPr lang="cs-CZ" dirty="0"/>
          </a:p>
          <a:p>
            <a:r>
              <a:rPr lang="cs-CZ" dirty="0" smtClean="0"/>
              <a:t>Metodická podpora a sdílení zkušeností</a:t>
            </a:r>
          </a:p>
          <a:p>
            <a:endParaRPr lang="cs-CZ" dirty="0"/>
          </a:p>
          <a:p>
            <a:r>
              <a:rPr lang="cs-CZ" dirty="0" smtClean="0"/>
              <a:t>Platformy pro e-testování</a:t>
            </a:r>
          </a:p>
          <a:p>
            <a:pPr lvl="1"/>
            <a:r>
              <a:rPr lang="cs-CZ" dirty="0" smtClean="0"/>
              <a:t>LMS </a:t>
            </a:r>
            <a:r>
              <a:rPr lang="cs-CZ" dirty="0" err="1" smtClean="0"/>
              <a:t>Moodle</a:t>
            </a:r>
            <a:r>
              <a:rPr lang="cs-CZ" dirty="0" smtClean="0"/>
              <a:t> MEFANET</a:t>
            </a:r>
          </a:p>
          <a:p>
            <a:pPr lvl="1"/>
            <a:r>
              <a:rPr lang="cs-CZ" dirty="0" err="1" smtClean="0"/>
              <a:t>Rogo</a:t>
            </a:r>
            <a:endParaRPr lang="cs-CZ" dirty="0" smtClean="0"/>
          </a:p>
          <a:p>
            <a:pPr lvl="1"/>
            <a:r>
              <a:rPr lang="cs-CZ" dirty="0" smtClean="0"/>
              <a:t>IS MU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= Nové projektové výzvy a příležitosti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spolupracovat…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4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4407" y="1331188"/>
            <a:ext cx="8699593" cy="427898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Obor vnitřního lékařství</a:t>
            </a:r>
          </a:p>
          <a:p>
            <a:pPr lvl="2"/>
            <a:r>
              <a:rPr lang="cs-CZ" sz="2000" dirty="0" smtClean="0"/>
              <a:t>Pod garancí prof. </a:t>
            </a:r>
            <a:r>
              <a:rPr lang="cs-CZ" sz="2000" dirty="0" err="1" smtClean="0"/>
              <a:t>Ščudly</a:t>
            </a:r>
            <a:r>
              <a:rPr lang="cs-CZ" sz="2000" dirty="0" smtClean="0"/>
              <a:t> (</a:t>
            </a:r>
            <a:r>
              <a:rPr lang="cs-CZ" sz="2000" dirty="0" err="1" smtClean="0"/>
              <a:t>LF</a:t>
            </a:r>
            <a:r>
              <a:rPr lang="cs-CZ" sz="2000" dirty="0" smtClean="0"/>
              <a:t> </a:t>
            </a:r>
            <a:r>
              <a:rPr lang="cs-CZ" sz="2000" dirty="0" err="1" smtClean="0"/>
              <a:t>UPOL</a:t>
            </a:r>
            <a:r>
              <a:rPr lang="cs-CZ" sz="2000" dirty="0" smtClean="0"/>
              <a:t>)</a:t>
            </a:r>
          </a:p>
          <a:p>
            <a:pPr lvl="2"/>
            <a:endParaRPr lang="cs-CZ" dirty="0"/>
          </a:p>
          <a:p>
            <a:r>
              <a:rPr lang="cs-CZ" dirty="0" smtClean="0"/>
              <a:t>Komplexní realizace atestačních testů</a:t>
            </a:r>
          </a:p>
          <a:p>
            <a:pPr lvl="2"/>
            <a:r>
              <a:rPr lang="cs-CZ" sz="2000" dirty="0"/>
              <a:t>Vybudování a technický provoz </a:t>
            </a:r>
            <a:r>
              <a:rPr lang="cs-CZ" sz="2000" dirty="0" smtClean="0"/>
              <a:t>agendy</a:t>
            </a:r>
          </a:p>
          <a:p>
            <a:pPr lvl="2"/>
            <a:r>
              <a:rPr lang="cs-CZ" sz="2000" dirty="0" smtClean="0"/>
              <a:t>Vytvoření </a:t>
            </a:r>
            <a:r>
              <a:rPr lang="cs-CZ" sz="2000" dirty="0"/>
              <a:t>databanky úloh</a:t>
            </a:r>
          </a:p>
          <a:p>
            <a:pPr lvl="2"/>
            <a:r>
              <a:rPr lang="cs-CZ" sz="2000" dirty="0"/>
              <a:t>Administrace agendy</a:t>
            </a:r>
          </a:p>
          <a:p>
            <a:pPr lvl="2"/>
            <a:r>
              <a:rPr lang="cs-CZ" sz="2000" dirty="0"/>
              <a:t>Analýza výsledků testů</a:t>
            </a:r>
          </a:p>
          <a:p>
            <a:pPr lvl="2"/>
            <a:r>
              <a:rPr lang="cs-CZ" sz="2000" dirty="0"/>
              <a:t>Aktualizace agendy a údržba </a:t>
            </a:r>
            <a:r>
              <a:rPr lang="cs-CZ" sz="2000" dirty="0" smtClean="0"/>
              <a:t>systému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Platforma </a:t>
            </a:r>
            <a:r>
              <a:rPr lang="cs-CZ" dirty="0" err="1" smtClean="0"/>
              <a:t>Rogo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Atestační e-testová agenda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3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4407" y="1331188"/>
            <a:ext cx="7932975" cy="42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Moderní </a:t>
            </a:r>
            <a:r>
              <a:rPr lang="cs-CZ" dirty="0"/>
              <a:t>trendy </a:t>
            </a:r>
            <a:r>
              <a:rPr lang="cs-CZ" dirty="0" smtClean="0"/>
              <a:t>v </a:t>
            </a:r>
            <a:r>
              <a:rPr lang="cs-CZ" dirty="0"/>
              <a:t>problematice testování při výuce medicíny</a:t>
            </a:r>
          </a:p>
          <a:p>
            <a:pPr lvl="1"/>
            <a:r>
              <a:rPr lang="cs-CZ" dirty="0" smtClean="0"/>
              <a:t>Šíření know-how v oblasti konstrukce a analýzy testů na MU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Forma prakticky orientovaných seminářů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Fond rozvoje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8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492" y="265902"/>
            <a:ext cx="6491064" cy="384016"/>
          </a:xfrm>
        </p:spPr>
        <p:txBody>
          <a:bodyPr/>
          <a:lstStyle/>
          <a:p>
            <a:r>
              <a:rPr lang="cs-CZ" sz="2400" dirty="0"/>
              <a:t>Testují </a:t>
            </a:r>
            <a:r>
              <a:rPr lang="cs-CZ" sz="2400" dirty="0" smtClean="0"/>
              <a:t>Vaše otázky </a:t>
            </a:r>
            <a:r>
              <a:rPr lang="cs-CZ" sz="2400" dirty="0"/>
              <a:t>pouze požadovanou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konkrétní </a:t>
            </a:r>
            <a:r>
              <a:rPr lang="cs-CZ" sz="2400" dirty="0"/>
              <a:t>znalost a nic jiného?</a:t>
            </a:r>
          </a:p>
        </p:txBody>
      </p:sp>
      <p:pic>
        <p:nvPicPr>
          <p:cNvPr id="5122" name="Picture 2" descr="Soubor:Ferovost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/>
          <a:stretch/>
        </p:blipFill>
        <p:spPr bwMode="auto">
          <a:xfrm>
            <a:off x="378691" y="960531"/>
            <a:ext cx="7406122" cy="51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9527" y="5980761"/>
            <a:ext cx="7352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zdroj </a:t>
            </a:r>
            <a:r>
              <a:rPr lang="cs-CZ" sz="1200" dirty="0">
                <a:hlinkClick r:id="rId3"/>
              </a:rPr>
              <a:t>http://teacherstraining.com.au/</a:t>
            </a:r>
            <a:r>
              <a:rPr lang="cs-CZ" sz="1200" dirty="0" err="1">
                <a:hlinkClick r:id="rId3"/>
              </a:rPr>
              <a:t>friday-funny-standardised-testing</a:t>
            </a:r>
            <a:r>
              <a:rPr lang="cs-CZ" sz="1200" dirty="0">
                <a:hlinkClick r:id="rId3"/>
              </a:rPr>
              <a:t>/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0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012873"/>
            <a:ext cx="9144000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Titulní fo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9980"/>
            <a:ext cx="882015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cpcstrategy.com/blog/wp-content/uploads/2012/11/Google-Plus-S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561853"/>
            <a:ext cx="1313007" cy="8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23058" t="11556" r="52825" b="84691"/>
          <a:stretch/>
        </p:blipFill>
        <p:spPr>
          <a:xfrm>
            <a:off x="4581236" y="5874329"/>
            <a:ext cx="4232555" cy="360218"/>
          </a:xfrm>
          <a:prstGeom prst="rect">
            <a:avLst/>
          </a:prstGeom>
        </p:spPr>
      </p:pic>
      <p:pic>
        <p:nvPicPr>
          <p:cNvPr id="1030" name="Picture 6" descr="https://developers.google.com/youtube/images/YouTube_logo_standard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38" y="5680362"/>
            <a:ext cx="1709495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258616" y="5357091"/>
            <a:ext cx="8562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to všechno začalo…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02676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Symposium o elektronickém testování: </a:t>
            </a:r>
          </a:p>
          <a:p>
            <a:pPr marL="0" indent="0">
              <a:buNone/>
            </a:pPr>
            <a:r>
              <a:rPr lang="cs-CZ" sz="2800" i="1" dirty="0" smtClean="0"/>
              <a:t>Best </a:t>
            </a:r>
            <a:r>
              <a:rPr lang="cs-CZ" sz="2800" i="1" dirty="0" err="1" smtClean="0"/>
              <a:t>practice</a:t>
            </a:r>
            <a:r>
              <a:rPr lang="cs-CZ" sz="2800" i="1" dirty="0" smtClean="0"/>
              <a:t> pedagogů lékařských fakult MEFANET</a:t>
            </a:r>
            <a:endParaRPr lang="cs-CZ" sz="2800" i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31650" y="2433281"/>
            <a:ext cx="7596000" cy="3528000"/>
            <a:chOff x="1038645" y="2563414"/>
            <a:chExt cx="7066711" cy="3240000"/>
          </a:xfrm>
        </p:grpSpPr>
        <p:pic>
          <p:nvPicPr>
            <p:cNvPr id="2050" name="Picture 2" descr="http://www.mefanet.cz/res/photogallery/dsc-0003-eltest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45" y="4183414"/>
              <a:ext cx="2431520" cy="1620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mefanet.cz/res/photogallery/dsc-0008-eltest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836" y="4183414"/>
              <a:ext cx="2431520" cy="1620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mefanet.cz/res/photogallery/dsc-0013-eltest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45" y="2564876"/>
              <a:ext cx="2431520" cy="1620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mefanet.cz/res/photogallery/dsc-0057-eltest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836" y="2563414"/>
              <a:ext cx="2431520" cy="1620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10"/>
            <a:srcRect l="34043" t="11520" r="33046"/>
            <a:stretch/>
          </p:blipFill>
          <p:spPr>
            <a:xfrm>
              <a:off x="3470165" y="2563414"/>
              <a:ext cx="2203671" cy="32400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6" name="Obdélník 5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2011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skupina pro testovaní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RNDr</a:t>
            </a:r>
            <a:r>
              <a:rPr lang="cs-CZ" sz="1800" dirty="0"/>
              <a:t>. Patrícia Martinková, Ph.D. (UI AV ČR) 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					RNDr</a:t>
            </a:r>
            <a:r>
              <a:rPr lang="cs-CZ" sz="1800" dirty="0"/>
              <a:t>. Čestmír Štuka, Ph.D. (1. LF UK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MUDr. Martin Vejražka, Ph.D. (1. LF UK)	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MUDr</a:t>
            </a:r>
            <a:r>
              <a:rPr lang="cs-CZ" sz="1800" dirty="0"/>
              <a:t>. Jan Trnka, Ph.D. (3. LF UK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RNDr</a:t>
            </a:r>
            <a:r>
              <a:rPr lang="cs-CZ" sz="1800" dirty="0"/>
              <a:t>. Martin Komenda (LF MU)</a:t>
            </a:r>
          </a:p>
        </p:txBody>
      </p:sp>
      <p:pic>
        <p:nvPicPr>
          <p:cNvPr id="5122" name="Picture 2" descr="https://lh3.googleusercontent.com/kvaLOM7gxMeQGB464vaYi0SMuppohsZJX2ii7dfK9f8=w341-h187-p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8" y="1286945"/>
            <a:ext cx="2854769" cy="15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53" y="4259339"/>
            <a:ext cx="2456986" cy="16284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1"/>
          <a:stretch/>
        </p:blipFill>
        <p:spPr>
          <a:xfrm>
            <a:off x="6871580" y="2294503"/>
            <a:ext cx="1594459" cy="156742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3"/>
          <a:stretch/>
        </p:blipFill>
        <p:spPr bwMode="auto">
          <a:xfrm>
            <a:off x="523958" y="3283866"/>
            <a:ext cx="1467804" cy="15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9" y="1295008"/>
            <a:ext cx="5748743" cy="5105792"/>
          </a:xfrm>
          <a:prstGeom prst="rect">
            <a:avLst/>
          </a:prstGeom>
        </p:spPr>
      </p:pic>
      <p:pic>
        <p:nvPicPr>
          <p:cNvPr id="1026" name="Picture 2" descr="https://lh4.googleusercontent.com/-HXORBOcCiqs/Tl93pTulP1I/AAAAAAAAACs/CmVeBweXIrA/w488-h650-no/2011-08-26+11.33.4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42823"/>
          <a:stretch/>
        </p:blipFill>
        <p:spPr bwMode="auto">
          <a:xfrm>
            <a:off x="523958" y="5259758"/>
            <a:ext cx="2853310" cy="15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2012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7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Společně jdeme dále…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121153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Workshop Moderní trendy v hodnocení znalostí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106" name="Picture 10" descr="http://www.mefanet.cz/res/photogallery/img-826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21" y="3782958"/>
            <a:ext cx="2617178" cy="1791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526767" y="1973958"/>
            <a:ext cx="8095332" cy="3600000"/>
            <a:chOff x="155575" y="2218579"/>
            <a:chExt cx="8095332" cy="3600000"/>
          </a:xfrm>
        </p:grpSpPr>
        <p:pic>
          <p:nvPicPr>
            <p:cNvPr id="4098" name="Picture 2" descr="http://www.mefanet.cz/res/photogallery/img-8255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907" y="3961045"/>
              <a:ext cx="2782822" cy="185753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mefanet.cz/res/photogallery/img-8254-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907" y="2218579"/>
              <a:ext cx="5400000" cy="1809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5"/>
            <a:srcRect l="44871" t="23685" r="25639" b="5077"/>
            <a:stretch/>
          </p:blipFill>
          <p:spPr>
            <a:xfrm>
              <a:off x="155575" y="2218579"/>
              <a:ext cx="2695332" cy="36000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10" name="Obdélník 9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2012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0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Společně </a:t>
            </a:r>
            <a:r>
              <a:rPr lang="cs-CZ" dirty="0" smtClean="0"/>
              <a:t>jdeme dále</a:t>
            </a:r>
            <a:r>
              <a:rPr lang="cs-CZ" dirty="0"/>
              <a:t>…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02682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Workshop Moderní trendy v hodnocení znalostí v prostředí </a:t>
            </a:r>
            <a:r>
              <a:rPr lang="cs-CZ" dirty="0" err="1" smtClean="0"/>
              <a:t>MEFANETu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3699" t="16699" r="32728" b="5320"/>
          <a:stretch/>
        </p:blipFill>
        <p:spPr>
          <a:xfrm>
            <a:off x="5943206" y="2414428"/>
            <a:ext cx="2489703" cy="3162508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6" y="2414427"/>
            <a:ext cx="5400000" cy="156557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0" y="3986467"/>
            <a:ext cx="2708666" cy="1584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5" y="3976744"/>
            <a:ext cx="2708666" cy="1584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2013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1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Společně </a:t>
            </a:r>
            <a:r>
              <a:rPr lang="cs-CZ" dirty="0" smtClean="0"/>
              <a:t>jdeme dále</a:t>
            </a:r>
            <a:r>
              <a:rPr lang="cs-CZ" dirty="0"/>
              <a:t>…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Testování při výuce medicíny: 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Konstrukce </a:t>
            </a:r>
            <a:r>
              <a:rPr lang="cs-CZ" sz="2400" dirty="0"/>
              <a:t>a analýza testů na lékařských fakultách 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604" y="5847052"/>
            <a:ext cx="1260000" cy="2473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18949" r="38152" b="20274"/>
          <a:stretch/>
        </p:blipFill>
        <p:spPr>
          <a:xfrm>
            <a:off x="1776554" y="5837999"/>
            <a:ext cx="4189390" cy="2592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837855" y="5876669"/>
            <a:ext cx="1171539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758448" y="5821497"/>
            <a:ext cx="2551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http://www.wikiskripta.eu/Testy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/>
          <a:srcRect l="16221" t="11403" r="14621" b="1454"/>
          <a:stretch/>
        </p:blipFill>
        <p:spPr>
          <a:xfrm>
            <a:off x="512604" y="2068384"/>
            <a:ext cx="5453340" cy="375784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2013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8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Společně jdeme dále…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199" y="908720"/>
            <a:ext cx="8511309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Plenární </a:t>
            </a:r>
            <a:r>
              <a:rPr lang="cs-CZ" dirty="0"/>
              <a:t>blok </a:t>
            </a:r>
            <a:endParaRPr lang="cs-CZ" dirty="0" smtClean="0"/>
          </a:p>
          <a:p>
            <a:pPr lvl="1"/>
            <a:r>
              <a:rPr lang="cs-CZ" dirty="0" smtClean="0"/>
              <a:t>Elektronické </a:t>
            </a:r>
            <a:r>
              <a:rPr lang="cs-CZ" dirty="0"/>
              <a:t>testování v medicínském vzdělávání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mefanet.cz/res/photogallery/-mg-9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91" y="4718481"/>
            <a:ext cx="13508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mefanet.cz/res/photogallery/-mg-9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67" y="3711718"/>
            <a:ext cx="13508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fanet.cz/res/photogallery/-mg-9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01" y="2708275"/>
            <a:ext cx="13508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efanet.cz/res/photogallery/-mg-88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3" y="2714192"/>
            <a:ext cx="43227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fanet.cz/res/photogallery/-mg-88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00" y="2708275"/>
            <a:ext cx="16210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efanet.cz/res/photogallery/-mg-89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2" y="4506046"/>
            <a:ext cx="16210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159816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2013</a:t>
            </a:r>
            <a:endParaRPr lang="cs-C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2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Konstrukce a analýza testů </a:t>
            </a:r>
          </a:p>
        </p:txBody>
      </p:sp>
    </p:spTree>
    <p:extLst>
      <p:ext uri="{BB962C8B-B14F-4D97-AF65-F5344CB8AC3E}">
        <p14:creationId xmlns:p14="http://schemas.microsoft.com/office/powerpoint/2010/main" val="21034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Intuitivní schéma testového </a:t>
            </a:r>
            <a:r>
              <a:rPr lang="cs-CZ" dirty="0" smtClean="0"/>
              <a:t>cyklu</a:t>
            </a:r>
            <a:endParaRPr lang="cs-CZ" dirty="0"/>
          </a:p>
        </p:txBody>
      </p:sp>
      <p:pic>
        <p:nvPicPr>
          <p:cNvPr id="3074" name="Picture 2" descr="Soubor:Testovací cyklus simple 02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7126"/>
          <a:stretch/>
        </p:blipFill>
        <p:spPr bwMode="auto">
          <a:xfrm>
            <a:off x="729848" y="729671"/>
            <a:ext cx="7684305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51489" y="899410"/>
            <a:ext cx="2113613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546361" y="2308485"/>
            <a:ext cx="1783829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546361" y="3762531"/>
            <a:ext cx="1918741" cy="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546361" y="5291528"/>
            <a:ext cx="1918741" cy="2548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34124" y="4512039"/>
            <a:ext cx="2743200" cy="3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34124" y="3028013"/>
            <a:ext cx="2743200" cy="344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mefanet">
      <a:dk1>
        <a:srgbClr val="262626"/>
      </a:dk1>
      <a:lt1>
        <a:srgbClr val="FFFFFF"/>
      </a:lt1>
      <a:dk2>
        <a:srgbClr val="96BE0D"/>
      </a:dk2>
      <a:lt2>
        <a:srgbClr val="EED236"/>
      </a:lt2>
      <a:accent1>
        <a:srgbClr val="627A08"/>
      </a:accent1>
      <a:accent2>
        <a:srgbClr val="B19A0F"/>
      </a:accent2>
      <a:accent3>
        <a:srgbClr val="96BE0D"/>
      </a:accent3>
      <a:accent4>
        <a:srgbClr val="EED236"/>
      </a:accent4>
      <a:accent5>
        <a:srgbClr val="4BACC6"/>
      </a:accent5>
      <a:accent6>
        <a:srgbClr val="F79646"/>
      </a:accent6>
      <a:hlink>
        <a:srgbClr val="003300"/>
      </a:hlink>
      <a:folHlink>
        <a:srgbClr val="00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267</Words>
  <Application>Microsoft Office PowerPoint</Application>
  <PresentationFormat>Předvádění na obrazovce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Moderní trendy v problematice testování</vt:lpstr>
      <vt:lpstr>Jak to všechno začalo…</vt:lpstr>
      <vt:lpstr>Pracovní skupina pro testovaní</vt:lpstr>
      <vt:lpstr>Společně jdeme dále…</vt:lpstr>
      <vt:lpstr>Společně jdeme dále…</vt:lpstr>
      <vt:lpstr>Společně jdeme dále…</vt:lpstr>
      <vt:lpstr>Společně jdeme dále…</vt:lpstr>
      <vt:lpstr>Konstrukce a analýza testů </vt:lpstr>
      <vt:lpstr>Intuitivní schéma testového cyklu</vt:lpstr>
      <vt:lpstr>Úplné schéma testového cyklu</vt:lpstr>
      <vt:lpstr>Plánování testu</vt:lpstr>
      <vt:lpstr>Jak spolupracovat…</vt:lpstr>
      <vt:lpstr>Atestační e-testová agenda</vt:lpstr>
      <vt:lpstr>Fond rozvoje MU</vt:lpstr>
      <vt:lpstr>Testují Vaše otázky pouze požadovanou  konkrétní znalost a nic jiného?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</dc:creator>
  <cp:lastModifiedBy>Martin Komenda</cp:lastModifiedBy>
  <cp:revision>56</cp:revision>
  <dcterms:created xsi:type="dcterms:W3CDTF">2011-03-11T08:53:01Z</dcterms:created>
  <dcterms:modified xsi:type="dcterms:W3CDTF">2014-06-24T10:30:16Z</dcterms:modified>
</cp:coreProperties>
</file>