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5" r:id="rId8"/>
    <p:sldId id="264" r:id="rId9"/>
    <p:sldId id="263" r:id="rId10"/>
    <p:sldId id="268" r:id="rId11"/>
    <p:sldId id="266" r:id="rId12"/>
    <p:sldId id="267" r:id="rId13"/>
    <p:sldId id="262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48E95BE-6292-463B-BA92-B45455F942A7}" type="datetimeFigureOut">
              <a:rPr lang="cs-CZ" smtClean="0"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81C339-71CA-4312-B2F1-F8FAFC8B98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0" dirty="0"/>
              <a:t/>
            </a:r>
            <a:br>
              <a:rPr lang="cs-CZ" sz="4000" b="0" dirty="0"/>
            </a:br>
            <a:r>
              <a:rPr lang="cs-CZ" sz="4000" b="1" dirty="0" smtClean="0"/>
              <a:t>Evidence </a:t>
            </a:r>
            <a:r>
              <a:rPr lang="cs-CZ" sz="4000" b="1" dirty="0"/>
              <a:t>hodnocení </a:t>
            </a:r>
            <a:r>
              <a:rPr lang="cs-CZ" sz="4000" b="1" dirty="0" smtClean="0"/>
              <a:t>studentů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744224"/>
          </a:xfrm>
        </p:spPr>
        <p:txBody>
          <a:bodyPr>
            <a:noAutofit/>
          </a:bodyPr>
          <a:lstStyle/>
          <a:p>
            <a:r>
              <a:rPr lang="cs-CZ" b="1" dirty="0"/>
              <a:t>aneb jak nepočítat se </a:t>
            </a:r>
            <a:r>
              <a:rPr lang="cs-CZ" b="1" dirty="0" smtClean="0"/>
              <a:t>vším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Ing</a:t>
            </a:r>
            <a:r>
              <a:rPr lang="en-US" b="1" dirty="0" smtClean="0"/>
              <a:t>. Tom</a:t>
            </a:r>
            <a:r>
              <a:rPr lang="cs-CZ" b="1" dirty="0" err="1" smtClean="0"/>
              <a:t>áš</a:t>
            </a:r>
            <a:r>
              <a:rPr lang="cs-CZ" b="1" dirty="0" smtClean="0"/>
              <a:t> Langer</a:t>
            </a: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VŠE Praha, VOŠ Publicistiky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012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0700" y="692696"/>
            <a:ext cx="7024744" cy="757888"/>
          </a:xfrm>
        </p:spPr>
        <p:txBody>
          <a:bodyPr/>
          <a:lstStyle/>
          <a:p>
            <a:r>
              <a:rPr lang="cs-CZ" dirty="0" smtClean="0"/>
              <a:t>Předpoklady, Dobrovolné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1484784"/>
            <a:ext cx="763760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944347" y="3175168"/>
            <a:ext cx="7024744" cy="757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/>
              <a:t>Bonusy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47" y="3990344"/>
            <a:ext cx="7664811" cy="239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3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Agregační </a:t>
            </a:r>
            <a:r>
              <a:rPr lang="cs-CZ" dirty="0"/>
              <a:t>metoda na úrovni celého kurzu </a:t>
            </a:r>
            <a:r>
              <a:rPr lang="cs-CZ" dirty="0" smtClean="0"/>
              <a:t>je zvolena </a:t>
            </a:r>
            <a:r>
              <a:rPr lang="cs-CZ" dirty="0"/>
              <a:t>jako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b="1" dirty="0"/>
              <a:t>Součet </a:t>
            </a:r>
            <a:r>
              <a:rPr lang="cs-CZ" b="1" dirty="0" smtClean="0"/>
              <a:t>známek“ </a:t>
            </a:r>
            <a:r>
              <a:rPr lang="cs-CZ" dirty="0" smtClean="0"/>
              <a:t>nebo </a:t>
            </a:r>
          </a:p>
          <a:p>
            <a:pPr lvl="1"/>
            <a:r>
              <a:rPr lang="cs-CZ" dirty="0" smtClean="0"/>
              <a:t>„</a:t>
            </a:r>
            <a:r>
              <a:rPr lang="cs-CZ" b="1" dirty="0"/>
              <a:t>Jednoduchý vážený průměr známek</a:t>
            </a:r>
            <a:r>
              <a:rPr lang="cs-CZ" b="1" dirty="0" smtClean="0"/>
              <a:t>“.</a:t>
            </a:r>
          </a:p>
          <a:p>
            <a:pPr>
              <a:spcBef>
                <a:spcPts val="2400"/>
              </a:spcBef>
            </a:pPr>
            <a:r>
              <a:rPr lang="cs-CZ" dirty="0"/>
              <a:t>N</a:t>
            </a:r>
            <a:r>
              <a:rPr lang="cs-CZ" dirty="0" smtClean="0"/>
              <a:t>eusilujeme </a:t>
            </a:r>
            <a:r>
              <a:rPr lang="cs-CZ" dirty="0"/>
              <a:t>o tvorbu výpočtu, který by </a:t>
            </a:r>
            <a:r>
              <a:rPr lang="cs-CZ" dirty="0" smtClean="0"/>
              <a:t>skutečně </a:t>
            </a:r>
            <a:r>
              <a:rPr lang="cs-CZ" dirty="0"/>
              <a:t>anuloval další získané body v případě, že student neprojde v první kategorii předpokladů </a:t>
            </a:r>
            <a:r>
              <a:rPr lang="cs-CZ" dirty="0" smtClean="0"/>
              <a:t>hodnocení.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</a:t>
            </a:r>
            <a:r>
              <a:rPr lang="cs-CZ" b="1" dirty="0"/>
              <a:t>váženého průměru </a:t>
            </a:r>
            <a:r>
              <a:rPr lang="cs-CZ" dirty="0"/>
              <a:t>v agregaci na úrovni celého kurzu a </a:t>
            </a:r>
            <a:r>
              <a:rPr lang="cs-CZ" b="1" dirty="0"/>
              <a:t>anulování </a:t>
            </a:r>
            <a:r>
              <a:rPr lang="cs-CZ" dirty="0"/>
              <a:t>dopadu dané kategorie známek </a:t>
            </a:r>
            <a:r>
              <a:rPr lang="cs-CZ" b="1" dirty="0"/>
              <a:t>pomocí váhy</a:t>
            </a:r>
            <a:endParaRPr lang="cs-CZ" b="1" dirty="0" smtClean="0"/>
          </a:p>
          <a:p>
            <a:pPr lvl="0">
              <a:spcBef>
                <a:spcPts val="2400"/>
              </a:spcBef>
            </a:pPr>
            <a:r>
              <a:rPr lang="cs-CZ" b="1" dirty="0" smtClean="0"/>
              <a:t>anulace </a:t>
            </a:r>
            <a:r>
              <a:rPr lang="cs-CZ" b="1" dirty="0"/>
              <a:t>pomocí multiplikátoru </a:t>
            </a:r>
            <a:r>
              <a:rPr lang="cs-CZ" dirty="0"/>
              <a:t>na úrovni jedné položky </a:t>
            </a:r>
            <a:r>
              <a:rPr lang="cs-CZ" dirty="0" smtClean="0"/>
              <a:t>hodnocení</a:t>
            </a:r>
          </a:p>
          <a:p>
            <a:pPr lvl="0">
              <a:spcBef>
                <a:spcPts val="2400"/>
              </a:spcBef>
            </a:pPr>
            <a:r>
              <a:rPr lang="cs-CZ" b="1" dirty="0"/>
              <a:t>zneviditelnění</a:t>
            </a:r>
            <a:r>
              <a:rPr lang="cs-CZ" dirty="0"/>
              <a:t> položek aktivit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5083"/>
              </p:ext>
            </p:extLst>
          </p:nvPr>
        </p:nvGraphicFramePr>
        <p:xfrm>
          <a:off x="611560" y="620688"/>
          <a:ext cx="7920881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648072"/>
                <a:gridCol w="3024336"/>
                <a:gridCol w="3240360"/>
              </a:tblGrid>
              <a:tr h="7791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>
                          <a:effectLst/>
                        </a:rPr>
                        <a:t>Do závěrečného </a:t>
                      </a:r>
                      <a:r>
                        <a:rPr lang="cs-CZ" sz="3600" cap="small" dirty="0" smtClean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668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nevstupuje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vstupuje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</a:tr>
              <a:tr h="2151416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>
                          <a:effectLst/>
                        </a:rPr>
                        <a:t>Úkoly</a:t>
                      </a:r>
                      <a:endParaRPr lang="cs-CZ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povinné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effectLst/>
                        </a:rPr>
                        <a:t>Předpoklady </a:t>
                      </a:r>
                      <a:r>
                        <a:rPr lang="cs-CZ" sz="3200" b="1" dirty="0">
                          <a:effectLst/>
                        </a:rPr>
                        <a:t>hodnocení</a:t>
                      </a:r>
                    </a:p>
                    <a:p>
                      <a:pPr algn="ctr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nutná </a:t>
                      </a:r>
                      <a:r>
                        <a:rPr lang="cs-CZ" sz="1400" dirty="0">
                          <a:effectLst/>
                        </a:rPr>
                        <a:t>podmínka atestace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solidFill>
                            <a:schemeClr val="accent1"/>
                          </a:solidFill>
                          <a:effectLst/>
                        </a:rPr>
                        <a:t>Povinné </a:t>
                      </a: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/>
                      </a:r>
                      <a:b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aktivity</a:t>
                      </a:r>
                      <a:endParaRPr lang="cs-CZ" sz="32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tvoří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výslednou známku</a:t>
                      </a:r>
                    </a:p>
                  </a:txBody>
                  <a:tcPr marL="63940" marR="63940" marT="0" marB="0"/>
                </a:tc>
              </a:tr>
              <a:tr h="21133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nepovinné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effectLst/>
                        </a:rPr>
                        <a:t>Dobrovolné </a:t>
                      </a:r>
                      <a:r>
                        <a:rPr lang="cs-CZ" sz="3200" b="1" dirty="0" smtClean="0">
                          <a:effectLst/>
                        </a:rPr>
                        <a:t/>
                      </a:r>
                      <a:br>
                        <a:rPr lang="cs-CZ" sz="3200" b="1" dirty="0" smtClean="0">
                          <a:effectLst/>
                        </a:rPr>
                      </a:br>
                      <a:r>
                        <a:rPr lang="cs-CZ" sz="3200" b="1" dirty="0" smtClean="0">
                          <a:effectLst/>
                        </a:rPr>
                        <a:t>aktivity</a:t>
                      </a:r>
                      <a:endParaRPr lang="cs-CZ" sz="32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nepovinné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nehodnocené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solidFill>
                            <a:schemeClr val="accent6"/>
                          </a:solidFill>
                          <a:effectLst/>
                        </a:rPr>
                        <a:t>Bonusové </a:t>
                      </a: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/>
                      </a:r>
                      <a:b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>aktivity</a:t>
                      </a:r>
                      <a:endParaRPr lang="cs-CZ" sz="3200" b="1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nezhoršují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výslednou známku</a:t>
                      </a:r>
                    </a:p>
                  </a:txBody>
                  <a:tcPr marL="63940" marR="63940" marT="0" marB="0"/>
                </a:tc>
              </a:tr>
            </a:tbl>
          </a:graphicData>
        </a:graphic>
      </p:graphicFrame>
      <p:sp>
        <p:nvSpPr>
          <p:cNvPr id="6" name="Kruhová šipka 5"/>
          <p:cNvSpPr/>
          <p:nvPr/>
        </p:nvSpPr>
        <p:spPr>
          <a:xfrm rot="9326675">
            <a:off x="4191114" y="3264243"/>
            <a:ext cx="2058474" cy="2043387"/>
          </a:xfrm>
          <a:prstGeom prst="circularArrow">
            <a:avLst>
              <a:gd name="adj1" fmla="val 12736"/>
              <a:gd name="adj2" fmla="val 1751918"/>
              <a:gd name="adj3" fmla="val 19480281"/>
              <a:gd name="adj4" fmla="val 3815445"/>
              <a:gd name="adj5" fmla="val 18079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3074" name="Picture 2" descr="http://upload.wikimedia.org/wikipedia/commons/7/77/Nuvola_apps_atlanti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976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Kruhová šipka 4"/>
          <p:cNvSpPr/>
          <p:nvPr/>
        </p:nvSpPr>
        <p:spPr>
          <a:xfrm rot="1868324">
            <a:off x="3025603" y="2180582"/>
            <a:ext cx="4104968" cy="4074881"/>
          </a:xfrm>
          <a:prstGeom prst="circularArrow">
            <a:avLst>
              <a:gd name="adj1" fmla="val 8291"/>
              <a:gd name="adj2" fmla="val 1742304"/>
              <a:gd name="adj3" fmla="val 19468357"/>
              <a:gd name="adj4" fmla="val 3815445"/>
              <a:gd name="adj5" fmla="val 13528"/>
            </a:avLst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4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 smtClean="0"/>
              <a:t>Ing. Tomáš Langer</a:t>
            </a:r>
          </a:p>
          <a:p>
            <a:pPr marL="68580" indent="0">
              <a:buNone/>
            </a:pPr>
            <a:r>
              <a:rPr lang="cs-CZ" sz="3200" dirty="0" err="1" smtClean="0"/>
              <a:t>tom.langer</a:t>
            </a:r>
            <a:r>
              <a:rPr lang="en-US" sz="3200" dirty="0" smtClean="0"/>
              <a:t>@centrum.cz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309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chce pedagog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 mít </a:t>
            </a:r>
            <a:r>
              <a:rPr lang="cs-CZ" b="1" dirty="0"/>
              <a:t>všechny</a:t>
            </a:r>
            <a:r>
              <a:rPr lang="cs-CZ" dirty="0"/>
              <a:t> </a:t>
            </a:r>
            <a:r>
              <a:rPr lang="cs-CZ" dirty="0" smtClean="0"/>
              <a:t>výsledky studentů přehledně </a:t>
            </a:r>
            <a:r>
              <a:rPr lang="cs-CZ" dirty="0"/>
              <a:t>na jednom místě</a:t>
            </a:r>
            <a:r>
              <a:rPr lang="cs-CZ" dirty="0" smtClean="0"/>
              <a:t>,</a:t>
            </a:r>
          </a:p>
          <a:p>
            <a:pPr marL="365760" lvl="1" indent="0">
              <a:buNone/>
            </a:pPr>
            <a:r>
              <a:rPr lang="cs-CZ" b="1" dirty="0" smtClean="0"/>
              <a:t>=</a:t>
            </a:r>
            <a:r>
              <a:rPr lang="en-US" b="1" dirty="0" smtClean="0"/>
              <a:t>&gt; </a:t>
            </a:r>
            <a:r>
              <a:rPr lang="cs-CZ" b="1" dirty="0" smtClean="0"/>
              <a:t>CELKOVÝ PŘEHLED</a:t>
            </a:r>
          </a:p>
          <a:p>
            <a:pPr marL="365760" lvl="1" indent="0">
              <a:buNone/>
            </a:pPr>
            <a:endParaRPr lang="cs-CZ" b="1" dirty="0" smtClean="0"/>
          </a:p>
          <a:p>
            <a:pPr lvl="0"/>
            <a:r>
              <a:rPr lang="cs-CZ" dirty="0"/>
              <a:t>chce, aby mu Moodle ve sloupci „Celkem za kurz“ </a:t>
            </a:r>
            <a:r>
              <a:rPr lang="cs-CZ" b="1" dirty="0"/>
              <a:t>sdělil</a:t>
            </a:r>
            <a:r>
              <a:rPr lang="cs-CZ" dirty="0"/>
              <a:t>, co má napsat studentům do indexu</a:t>
            </a:r>
            <a:r>
              <a:rPr lang="cs-CZ" dirty="0" smtClean="0"/>
              <a:t>.</a:t>
            </a:r>
          </a:p>
          <a:p>
            <a:pPr marL="365760" lvl="1" indent="0">
              <a:buNone/>
            </a:pPr>
            <a:r>
              <a:rPr lang="en-US" b="1" dirty="0" smtClean="0"/>
              <a:t>=&gt; </a:t>
            </a:r>
            <a:r>
              <a:rPr lang="cs-CZ" b="1" dirty="0" smtClean="0"/>
              <a:t>SLOVNÍ ZNÁMKY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dle míry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2323652"/>
            <a:ext cx="5697081" cy="350897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b="1" dirty="0" smtClean="0"/>
              <a:t> předpoklady hodnocení,</a:t>
            </a:r>
          </a:p>
          <a:p>
            <a:r>
              <a:rPr lang="cs-CZ" sz="3200" b="1" dirty="0" smtClean="0"/>
              <a:t> </a:t>
            </a:r>
            <a:r>
              <a:rPr lang="cs-CZ" sz="3200" b="1" dirty="0" smtClean="0">
                <a:solidFill>
                  <a:schemeClr val="accent1"/>
                </a:solidFill>
              </a:rPr>
              <a:t>povinné aktivity</a:t>
            </a:r>
            <a:r>
              <a:rPr lang="cs-CZ" sz="3200" b="1" dirty="0" smtClean="0"/>
              <a:t>,</a:t>
            </a:r>
            <a:endParaRPr lang="cs-CZ" sz="3200" dirty="0"/>
          </a:p>
          <a:p>
            <a:r>
              <a:rPr lang="cs-CZ" sz="3200" b="1" dirty="0" smtClean="0"/>
              <a:t> </a:t>
            </a:r>
            <a:r>
              <a:rPr lang="cs-CZ" sz="3200" b="1" dirty="0" smtClean="0">
                <a:solidFill>
                  <a:schemeClr val="accent6"/>
                </a:solidFill>
              </a:rPr>
              <a:t>bonusové aktivity</a:t>
            </a:r>
            <a:r>
              <a:rPr lang="cs-CZ" sz="3200" dirty="0" smtClean="0"/>
              <a:t>, </a:t>
            </a:r>
            <a:endParaRPr lang="cs-CZ" sz="3200" dirty="0"/>
          </a:p>
          <a:p>
            <a:r>
              <a:rPr lang="cs-CZ" sz="3200" b="1" dirty="0" smtClean="0"/>
              <a:t> dobrovolné aktivity</a:t>
            </a:r>
            <a:r>
              <a:rPr lang="cs-CZ" sz="3200" dirty="0"/>
              <a:t>.</a:t>
            </a:r>
            <a:endParaRPr lang="cs-CZ" sz="3200" dirty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267091" y="2924944"/>
            <a:ext cx="720080" cy="223224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 bodový zisk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2852936"/>
            <a:ext cx="17281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chemeClr val="accent6"/>
                </a:solidFill>
              </a:rPr>
              <a:t>%</a:t>
            </a:r>
            <a:endParaRPr lang="cs-CZ" sz="16600" b="1" dirty="0">
              <a:solidFill>
                <a:schemeClr val="accent6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2918882" y="2711575"/>
            <a:ext cx="3666075" cy="2951775"/>
            <a:chOff x="2558842" y="2711575"/>
            <a:chExt cx="3666075" cy="2951775"/>
          </a:xfrm>
        </p:grpSpPr>
        <p:sp>
          <p:nvSpPr>
            <p:cNvPr id="5" name="Minus 4"/>
            <p:cNvSpPr/>
            <p:nvPr/>
          </p:nvSpPr>
          <p:spPr>
            <a:xfrm>
              <a:off x="2558842" y="3736558"/>
              <a:ext cx="3666075" cy="86409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Zaoblený obdélník 5"/>
            <p:cNvSpPr/>
            <p:nvPr/>
          </p:nvSpPr>
          <p:spPr>
            <a:xfrm>
              <a:off x="3491880" y="2711575"/>
              <a:ext cx="1800000" cy="108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ZISK</a:t>
              </a:r>
              <a:endParaRPr lang="cs-CZ" sz="4000" dirty="0"/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3491880" y="4583350"/>
              <a:ext cx="1800000" cy="108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MAX</a:t>
              </a:r>
              <a:endParaRPr lang="cs-CZ" sz="40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724128" y="2711575"/>
            <a:ext cx="2592288" cy="1080000"/>
            <a:chOff x="5364088" y="2711575"/>
            <a:chExt cx="2592288" cy="1080000"/>
          </a:xfrm>
        </p:grpSpPr>
        <p:sp>
          <p:nvSpPr>
            <p:cNvPr id="8" name="Zaoblený obdélník 7"/>
            <p:cNvSpPr/>
            <p:nvPr/>
          </p:nvSpPr>
          <p:spPr>
            <a:xfrm>
              <a:off x="6156176" y="2711575"/>
              <a:ext cx="1800200" cy="10800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EXTRA</a:t>
              </a:r>
              <a:endParaRPr lang="cs-CZ" sz="3600" dirty="0"/>
            </a:p>
          </p:txBody>
        </p:sp>
        <p:sp>
          <p:nvSpPr>
            <p:cNvPr id="9" name="Plus 8"/>
            <p:cNvSpPr/>
            <p:nvPr/>
          </p:nvSpPr>
          <p:spPr>
            <a:xfrm>
              <a:off x="5364088" y="2891535"/>
              <a:ext cx="720080" cy="720080"/>
            </a:xfrm>
            <a:prstGeom prst="mathPl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407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26443"/>
              </p:ext>
            </p:extLst>
          </p:nvPr>
        </p:nvGraphicFramePr>
        <p:xfrm>
          <a:off x="611560" y="620688"/>
          <a:ext cx="7920881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648072"/>
                <a:gridCol w="3024336"/>
                <a:gridCol w="3240360"/>
              </a:tblGrid>
              <a:tr h="7791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>
                          <a:effectLst/>
                        </a:rPr>
                        <a:t>Do závěrečného </a:t>
                      </a:r>
                      <a:r>
                        <a:rPr lang="cs-CZ" sz="3600" cap="small" dirty="0" smtClean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668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nevstupuje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vstupuje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</a:tr>
              <a:tr h="2151416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>
                          <a:effectLst/>
                        </a:rPr>
                        <a:t>Úkoly</a:t>
                      </a:r>
                      <a:endParaRPr lang="cs-CZ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povinné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effectLst/>
                        </a:rPr>
                        <a:t>Předpoklady </a:t>
                      </a:r>
                      <a:r>
                        <a:rPr lang="cs-CZ" sz="3200" b="1" dirty="0">
                          <a:effectLst/>
                        </a:rPr>
                        <a:t>hodnocení</a:t>
                      </a:r>
                    </a:p>
                    <a:p>
                      <a:pPr algn="ctr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nutná </a:t>
                      </a:r>
                      <a:r>
                        <a:rPr lang="cs-CZ" sz="1400" dirty="0">
                          <a:effectLst/>
                        </a:rPr>
                        <a:t>podmínka atestace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solidFill>
                            <a:schemeClr val="accent1"/>
                          </a:solidFill>
                          <a:effectLst/>
                        </a:rPr>
                        <a:t>Povinné </a:t>
                      </a: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/>
                      </a:r>
                      <a:b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aktivity</a:t>
                      </a:r>
                      <a:endParaRPr lang="cs-CZ" sz="32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tvoří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výslednou známku</a:t>
                      </a:r>
                    </a:p>
                  </a:txBody>
                  <a:tcPr marL="63940" marR="63940" marT="0" marB="0"/>
                </a:tc>
              </a:tr>
              <a:tr h="21133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800" dirty="0">
                          <a:effectLst/>
                        </a:rPr>
                        <a:t>nepovinné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effectLst/>
                        </a:rPr>
                        <a:t>Dobrovolné </a:t>
                      </a:r>
                      <a:r>
                        <a:rPr lang="cs-CZ" sz="3200" b="1" dirty="0" smtClean="0">
                          <a:effectLst/>
                        </a:rPr>
                        <a:t/>
                      </a:r>
                      <a:br>
                        <a:rPr lang="cs-CZ" sz="3200" b="1" dirty="0" smtClean="0">
                          <a:effectLst/>
                        </a:rPr>
                      </a:br>
                      <a:r>
                        <a:rPr lang="cs-CZ" sz="3200" b="1" dirty="0" smtClean="0">
                          <a:effectLst/>
                        </a:rPr>
                        <a:t>aktivity</a:t>
                      </a:r>
                      <a:endParaRPr lang="cs-CZ" sz="32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nepovinné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nehodnocené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>
                          <a:solidFill>
                            <a:schemeClr val="accent6"/>
                          </a:solidFill>
                          <a:effectLst/>
                        </a:rPr>
                        <a:t>Bonusové </a:t>
                      </a: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/>
                      </a:r>
                      <a:b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>aktivity</a:t>
                      </a:r>
                      <a:endParaRPr lang="cs-CZ" sz="3200" b="1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nezhoršují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výslednou známku</a:t>
                      </a:r>
                    </a:p>
                  </a:txBody>
                  <a:tcPr marL="63940" marR="63940" marT="0" marB="0"/>
                </a:tc>
              </a:tr>
            </a:tbl>
          </a:graphicData>
        </a:graphic>
      </p:graphicFrame>
      <p:sp>
        <p:nvSpPr>
          <p:cNvPr id="6" name="Kruhová šipka 5"/>
          <p:cNvSpPr/>
          <p:nvPr/>
        </p:nvSpPr>
        <p:spPr>
          <a:xfrm rot="9326675">
            <a:off x="4183424" y="3282539"/>
            <a:ext cx="2058474" cy="2043387"/>
          </a:xfrm>
          <a:prstGeom prst="circularArrow">
            <a:avLst>
              <a:gd name="adj1" fmla="val 12736"/>
              <a:gd name="adj2" fmla="val 1751918"/>
              <a:gd name="adj3" fmla="val 19480281"/>
              <a:gd name="adj4" fmla="val 3815445"/>
              <a:gd name="adj5" fmla="val 18079"/>
            </a:avLst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schemeClr val="accent6"/>
              </a:solidFill>
            </a:endParaRPr>
          </a:p>
        </p:txBody>
      </p:sp>
      <p:pic>
        <p:nvPicPr>
          <p:cNvPr id="2051" name="Picture 3" descr="http://upload.wikimedia.org/wikipedia/commons/b/b9/Nuvola_apps_edu_langu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15" y="563757"/>
            <a:ext cx="1421084" cy="142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95313"/>
              </p:ext>
            </p:extLst>
          </p:nvPr>
        </p:nvGraphicFramePr>
        <p:xfrm>
          <a:off x="611560" y="620688"/>
          <a:ext cx="7920881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648072"/>
                <a:gridCol w="3024336"/>
                <a:gridCol w="3240360"/>
              </a:tblGrid>
              <a:tr h="7791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600" cap="small" dirty="0" smtClean="0">
                          <a:effectLst/>
                        </a:rPr>
                        <a:t>KATEGORIE</a:t>
                      </a:r>
                      <a:endParaRPr lang="cs-CZ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668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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Povinné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</a:tr>
              <a:tr h="2151416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 smtClean="0">
                          <a:effectLst/>
                        </a:rPr>
                        <a:t>Ú</a:t>
                      </a:r>
                      <a:r>
                        <a:rPr lang="en-US" sz="3600" cap="small" dirty="0" smtClean="0">
                          <a:effectLst/>
                        </a:rPr>
                        <a:t>KOLY</a:t>
                      </a:r>
                      <a:endParaRPr lang="cs-CZ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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Povinné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 smtClean="0">
                        <a:effectLst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</a:txBody>
                  <a:tcPr marL="63940" marR="63940" marT="0" marB="0"/>
                </a:tc>
              </a:tr>
              <a:tr h="21133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Extra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</a:txBody>
                  <a:tcPr marL="63940" marR="63940" marT="0" marB="0"/>
                </a:tc>
              </a:tr>
            </a:tbl>
          </a:graphicData>
        </a:graphic>
      </p:graphicFrame>
      <p:pic>
        <p:nvPicPr>
          <p:cNvPr id="4098" name="Picture 2" descr="http://www.lolahosting.com/wp-content/uploads/2012/12/icon_moo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594"/>
            <a:ext cx="1401266" cy="140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commons/7/7a/Nuvola_apps_filetyp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2592288" cy="25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rmAutofit/>
          </a:bodyPr>
          <a:lstStyle/>
          <a:p>
            <a:r>
              <a:rPr lang="cs-CZ" dirty="0" smtClean="0"/>
              <a:t>Extra bodový zisk na všech</a:t>
            </a:r>
            <a:br>
              <a:rPr lang="cs-CZ" dirty="0" smtClean="0"/>
            </a:br>
            <a:r>
              <a:rPr lang="cs-CZ" dirty="0" smtClean="0"/>
              <a:t>položkách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852936"/>
            <a:ext cx="17281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chemeClr val="accent6"/>
                </a:solidFill>
              </a:rPr>
              <a:t>%</a:t>
            </a:r>
            <a:endParaRPr lang="cs-CZ" sz="16600" b="1" dirty="0">
              <a:solidFill>
                <a:schemeClr val="accent6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2414826" y="3736558"/>
            <a:ext cx="3666075" cy="8640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347864" y="4583350"/>
            <a:ext cx="1800000" cy="10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?</a:t>
            </a:r>
            <a:endParaRPr lang="cs-CZ" sz="48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3376409" y="2722751"/>
            <a:ext cx="1800200" cy="108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EXTRA</a:t>
            </a:r>
            <a:endParaRPr lang="cs-CZ" sz="36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5292079" y="4283589"/>
            <a:ext cx="2052000" cy="2025730"/>
            <a:chOff x="3026116" y="4577861"/>
            <a:chExt cx="1947483" cy="1947483"/>
          </a:xfrm>
        </p:grpSpPr>
        <p:sp>
          <p:nvSpPr>
            <p:cNvPr id="3" name="TextovéPole 2"/>
            <p:cNvSpPr txBox="1"/>
            <p:nvPr/>
          </p:nvSpPr>
          <p:spPr>
            <a:xfrm>
              <a:off x="3586108" y="4587001"/>
              <a:ext cx="87515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500" b="1" dirty="0" smtClean="0">
                  <a:effectLst/>
                  <a:latin typeface="Calibri"/>
                  <a:ea typeface="Times New Roman"/>
                  <a:cs typeface="Calibri"/>
                </a:rPr>
                <a:t>Σ</a:t>
              </a:r>
              <a:endParaRPr lang="cs-CZ" sz="11500" dirty="0"/>
            </a:p>
          </p:txBody>
        </p:sp>
        <p:sp>
          <p:nvSpPr>
            <p:cNvPr id="12" name="Symbol „Zákaz“ 11"/>
            <p:cNvSpPr/>
            <p:nvPr/>
          </p:nvSpPr>
          <p:spPr>
            <a:xfrm>
              <a:off x="3026116" y="4577861"/>
              <a:ext cx="1947483" cy="1947483"/>
            </a:xfrm>
            <a:prstGeom prst="noSmoking">
              <a:avLst>
                <a:gd name="adj" fmla="val 3778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6" name="Symbol „Zákaz“ 15"/>
          <p:cNvSpPr/>
          <p:nvPr/>
        </p:nvSpPr>
        <p:spPr>
          <a:xfrm>
            <a:off x="3240241" y="2226483"/>
            <a:ext cx="2072536" cy="2072536"/>
          </a:xfrm>
          <a:prstGeom prst="noSmoking">
            <a:avLst>
              <a:gd name="adj" fmla="val 377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1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3114357"/>
            <a:ext cx="4328929" cy="2718273"/>
          </a:xfrm>
        </p:spPr>
        <p:txBody>
          <a:bodyPr>
            <a:normAutofit/>
          </a:bodyPr>
          <a:lstStyle/>
          <a:p>
            <a:r>
              <a:rPr lang="cs-CZ" dirty="0" smtClean="0"/>
              <a:t>Kategorie </a:t>
            </a:r>
            <a:r>
              <a:rPr lang="cs-CZ" b="1" dirty="0" smtClean="0"/>
              <a:t>negeneruje součet </a:t>
            </a:r>
            <a:r>
              <a:rPr lang="cs-CZ" dirty="0" smtClean="0"/>
              <a:t>položek. </a:t>
            </a:r>
          </a:p>
          <a:p>
            <a:endParaRPr lang="cs-CZ" dirty="0"/>
          </a:p>
          <a:p>
            <a:r>
              <a:rPr lang="cs-CZ" dirty="0" smtClean="0"/>
              <a:t>Pedagogem zadané </a:t>
            </a:r>
            <a:r>
              <a:rPr lang="cs-CZ" b="1" dirty="0" smtClean="0"/>
              <a:t>body jsou vyloučené </a:t>
            </a:r>
            <a:r>
              <a:rPr lang="cs-CZ" dirty="0" smtClean="0"/>
              <a:t>ze studentova hodnocení.</a:t>
            </a:r>
          </a:p>
          <a:p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755576" y="777977"/>
            <a:ext cx="2571100" cy="2571100"/>
            <a:chOff x="6084168" y="3894965"/>
            <a:chExt cx="2571100" cy="2571100"/>
          </a:xfrm>
        </p:grpSpPr>
        <p:sp>
          <p:nvSpPr>
            <p:cNvPr id="6" name="TextovéPole 5"/>
            <p:cNvSpPr txBox="1"/>
            <p:nvPr/>
          </p:nvSpPr>
          <p:spPr>
            <a:xfrm>
              <a:off x="6876256" y="4015354"/>
              <a:ext cx="115539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3800" b="1" dirty="0" smtClean="0">
                  <a:effectLst/>
                  <a:latin typeface="Calibri"/>
                  <a:ea typeface="Times New Roman"/>
                  <a:cs typeface="Calibri"/>
                </a:rPr>
                <a:t>Σ</a:t>
              </a:r>
              <a:endParaRPr lang="cs-CZ" sz="13800" dirty="0"/>
            </a:p>
          </p:txBody>
        </p:sp>
        <p:sp>
          <p:nvSpPr>
            <p:cNvPr id="7" name="Symbol „Zákaz“ 6"/>
            <p:cNvSpPr/>
            <p:nvPr/>
          </p:nvSpPr>
          <p:spPr>
            <a:xfrm>
              <a:off x="6084168" y="3894965"/>
              <a:ext cx="2571100" cy="2571100"/>
            </a:xfrm>
            <a:prstGeom prst="noSmoking">
              <a:avLst>
                <a:gd name="adj" fmla="val 3778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635896" y="1124744"/>
            <a:ext cx="4824536" cy="14652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Extra bodový zisk na všech položkách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15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85720"/>
              </p:ext>
            </p:extLst>
          </p:nvPr>
        </p:nvGraphicFramePr>
        <p:xfrm>
          <a:off x="611560" y="620688"/>
          <a:ext cx="7920881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648072"/>
                <a:gridCol w="3024336"/>
                <a:gridCol w="3240360"/>
              </a:tblGrid>
              <a:tr h="7791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600" cap="small" dirty="0" smtClean="0">
                          <a:effectLst/>
                        </a:rPr>
                        <a:t>KATEGORIE</a:t>
                      </a:r>
                      <a:endParaRPr lang="cs-CZ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668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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Povinné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anchor="ctr"/>
                </a:tc>
              </a:tr>
              <a:tr h="2151416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600" cap="small" dirty="0" smtClean="0">
                          <a:effectLst/>
                        </a:rPr>
                        <a:t>Ú</a:t>
                      </a:r>
                      <a:r>
                        <a:rPr lang="en-US" sz="3600" cap="small" dirty="0" smtClean="0">
                          <a:effectLst/>
                        </a:rPr>
                        <a:t>KOLY</a:t>
                      </a:r>
                      <a:endParaRPr lang="cs-CZ" sz="4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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Povinné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Povinné </a:t>
                      </a:r>
                      <a:b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aktivity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Σ 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|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MAX</a:t>
                      </a:r>
                      <a:endParaRPr lang="cs-CZ" sz="3200" b="1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>Bonusové </a:t>
                      </a:r>
                      <a:b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cs-CZ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>aktivity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Σ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| 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neMAX</a:t>
                      </a:r>
                      <a:endParaRPr lang="cs-CZ" sz="3200" b="1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63940" marR="63940" marT="0" marB="0"/>
                </a:tc>
              </a:tr>
              <a:tr h="21133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Extra</a:t>
                      </a:r>
                      <a:endParaRPr lang="cs-CZ" sz="3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0" marR="6394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 smtClean="0">
                          <a:effectLst/>
                        </a:rPr>
                        <a:t>Dobrovolné </a:t>
                      </a:r>
                      <a:br>
                        <a:rPr lang="cs-CZ" sz="2400" b="1" dirty="0" smtClean="0">
                          <a:effectLst/>
                        </a:rPr>
                      </a:br>
                      <a:r>
                        <a:rPr lang="cs-CZ" sz="2400" b="1" dirty="0" smtClean="0">
                          <a:effectLst/>
                        </a:rPr>
                        <a:t>aktivity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 </a:t>
                      </a:r>
                      <a:r>
                        <a:rPr kumimoji="0" lang="cs-C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Předpoklady hodnocení</a:t>
                      </a:r>
                      <a:endParaRPr kumimoji="0" lang="cs-CZ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3940" marR="6394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100" dirty="0">
                        <a:effectLst/>
                      </a:endParaRPr>
                    </a:p>
                    <a:p>
                      <a:pPr algn="ctr">
                        <a:spcBef>
                          <a:spcPts val="4200"/>
                        </a:spcBef>
                        <a:spcAft>
                          <a:spcPts val="300"/>
                        </a:spcAft>
                      </a:pPr>
                      <a:r>
                        <a:rPr lang="en-US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ne</a:t>
                      </a:r>
                      <a:r>
                        <a:rPr lang="cs-CZ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Σ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| 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neMAX</a:t>
                      </a:r>
                      <a:endParaRPr lang="cs-CZ" sz="3200" b="1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63940" marR="63940" marT="0" marB="0"/>
                </a:tc>
              </a:tr>
            </a:tbl>
          </a:graphicData>
        </a:graphic>
      </p:graphicFrame>
      <p:pic>
        <p:nvPicPr>
          <p:cNvPr id="3" name="Picture 2" descr="http://www.lolahosting.com/wp-content/uploads/2012/12/icon_moo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594"/>
            <a:ext cx="1401266" cy="140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 doleva 1"/>
          <p:cNvSpPr/>
          <p:nvPr/>
        </p:nvSpPr>
        <p:spPr>
          <a:xfrm>
            <a:off x="4860032" y="4941168"/>
            <a:ext cx="64807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3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283</TotalTime>
  <Words>231</Words>
  <Application>Microsoft Office PowerPoint</Application>
  <PresentationFormat>Předvádění na obrazovce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 Evidence hodnocení studentů</vt:lpstr>
      <vt:lpstr>Co chce pedagog</vt:lpstr>
      <vt:lpstr>Úlohy dle míry povinnosti</vt:lpstr>
      <vt:lpstr>Extra bodový zisk</vt:lpstr>
      <vt:lpstr>Prezentace aplikace PowerPoint</vt:lpstr>
      <vt:lpstr>Prezentace aplikace PowerPoint</vt:lpstr>
      <vt:lpstr>Extra bodový zisk na všech položkách </vt:lpstr>
      <vt:lpstr>Extra bodový zisk na všech položkách</vt:lpstr>
      <vt:lpstr>Prezentace aplikace PowerPoint</vt:lpstr>
      <vt:lpstr>Předpoklady, Dobrovolné</vt:lpstr>
      <vt:lpstr>Omezení řešení</vt:lpstr>
      <vt:lpstr>Alternativy řešení</vt:lpstr>
      <vt:lpstr>Prezentace aplikace PowerPoint</vt:lpstr>
      <vt:lpstr>Děkuji za pozornost!</vt:lpstr>
    </vt:vector>
  </TitlesOfParts>
  <Company>Vyšší odborná škola publicistiky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hodnocení studentů</dc:title>
  <dc:creator>Tomáš Langer</dc:creator>
  <cp:lastModifiedBy>Tomáš Langer</cp:lastModifiedBy>
  <cp:revision>117</cp:revision>
  <dcterms:created xsi:type="dcterms:W3CDTF">2014-06-23T17:47:14Z</dcterms:created>
  <dcterms:modified xsi:type="dcterms:W3CDTF">2014-06-23T22:30:33Z</dcterms:modified>
</cp:coreProperties>
</file>