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6" r:id="rId3"/>
    <p:sldId id="275" r:id="rId4"/>
    <p:sldId id="258" r:id="rId5"/>
    <p:sldId id="281" r:id="rId6"/>
    <p:sldId id="260" r:id="rId7"/>
    <p:sldId id="268" r:id="rId8"/>
    <p:sldId id="284" r:id="rId9"/>
    <p:sldId id="280" r:id="rId10"/>
    <p:sldId id="261" r:id="rId11"/>
    <p:sldId id="278" r:id="rId12"/>
    <p:sldId id="259" r:id="rId13"/>
    <p:sldId id="279" r:id="rId14"/>
    <p:sldId id="276" r:id="rId15"/>
    <p:sldId id="263" r:id="rId16"/>
    <p:sldId id="293" r:id="rId17"/>
    <p:sldId id="294" r:id="rId18"/>
    <p:sldId id="295" r:id="rId19"/>
    <p:sldId id="297" r:id="rId20"/>
    <p:sldId id="299" r:id="rId21"/>
    <p:sldId id="285" r:id="rId22"/>
    <p:sldId id="286" r:id="rId23"/>
    <p:sldId id="301" r:id="rId24"/>
    <p:sldId id="287" r:id="rId25"/>
    <p:sldId id="300" r:id="rId26"/>
    <p:sldId id="288" r:id="rId27"/>
    <p:sldId id="289" r:id="rId28"/>
    <p:sldId id="290" r:id="rId29"/>
    <p:sldId id="291" r:id="rId30"/>
    <p:sldId id="274" r:id="rId31"/>
    <p:sldId id="302" r:id="rId32"/>
    <p:sldId id="269" r:id="rId33"/>
    <p:sldId id="257" r:id="rId34"/>
  </p:sldIdLst>
  <p:sldSz cx="9144000" cy="6858000" type="screen4x3"/>
  <p:notesSz cx="6858000" cy="9144000"/>
  <p:custDataLst>
    <p:tags r:id="rId3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35" autoAdjust="0"/>
  </p:normalViewPr>
  <p:slideViewPr>
    <p:cSldViewPr>
      <p:cViewPr varScale="1">
        <p:scale>
          <a:sx n="57" d="100"/>
          <a:sy n="57" d="100"/>
        </p:scale>
        <p:origin x="-9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3DA79-4762-4574-9B7D-E5D638F55264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A029E-685B-4C79-983D-FB1DCFAB3E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908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C61D4-AE88-4070-8474-D8C0D8763466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9943-B4D8-41C9-A53B-41BAF45778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28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69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47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4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42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32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5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5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687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192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73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4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664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152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933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46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0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01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26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00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2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8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19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734F-7E06-4DA2-9E2C-233DC69B3978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85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EEC97-C27F-4253-B311-48DF6838DD6E}" type="datetimeFigureOut">
              <a:rPr lang="cs-CZ" smtClean="0"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17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2014.moodlemoot.cz/mod/feedback/view.php?id=17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eoul.directrouter.com/~movies/index.php/downloads/item/196-moodle-for-motivation-tool-guide" TargetMode="External"/><Relationship Id="rId7" Type="http://schemas.openxmlformats.org/officeDocument/2006/relationships/hyperlink" Target="http://youtu.be/xP7y1zBwMKw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backpack.openbadges.org/tou.html" TargetMode="External"/><Relationship Id="rId5" Type="http://schemas.openxmlformats.org/officeDocument/2006/relationships/hyperlink" Target="http://www.slideshare.net/KISK/jan-vlcek-gamifikace-a-teorie-l-2012" TargetMode="External"/><Relationship Id="rId4" Type="http://schemas.openxmlformats.org/officeDocument/2006/relationships/hyperlink" Target="http://www.slideshare.net/ghenrick/gamification-what-is-it-and-what-it-is-in-moodl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9976" y="3573016"/>
            <a:ext cx="6262464" cy="1008112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DF144C"/>
                </a:solidFill>
              </a:rPr>
              <a:t>Budeme si hrát nebo se učit? </a:t>
            </a:r>
            <a:r>
              <a:rPr lang="cs-CZ" sz="3600" dirty="0" smtClean="0">
                <a:solidFill>
                  <a:srgbClr val="DF144C"/>
                </a:solidFill>
              </a:rPr>
              <a:t/>
            </a:r>
            <a:br>
              <a:rPr lang="cs-CZ" sz="3600" dirty="0" smtClean="0">
                <a:solidFill>
                  <a:srgbClr val="DF144C"/>
                </a:solidFill>
              </a:rPr>
            </a:br>
            <a:r>
              <a:rPr lang="cs-CZ" sz="3600" dirty="0" smtClean="0">
                <a:solidFill>
                  <a:srgbClr val="DF144C"/>
                </a:solidFill>
              </a:rPr>
              <a:t>Obojí</a:t>
            </a:r>
            <a:r>
              <a:rPr lang="cs-CZ" sz="3600" dirty="0">
                <a:solidFill>
                  <a:srgbClr val="DF144C"/>
                </a:solidFill>
              </a:rPr>
              <a:t>!</a:t>
            </a:r>
          </a:p>
        </p:txBody>
      </p:sp>
      <p:sp>
        <p:nvSpPr>
          <p:cNvPr id="3" name="Podnadpis 6"/>
          <p:cNvSpPr>
            <a:spLocks noGrp="1"/>
          </p:cNvSpPr>
          <p:nvPr>
            <p:ph type="subTitle" idx="1"/>
          </p:nvPr>
        </p:nvSpPr>
        <p:spPr>
          <a:xfrm>
            <a:off x="2267744" y="4653136"/>
            <a:ext cx="5504656" cy="985664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Bohumil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Havel 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MoodleMoot.cz 2014</a:t>
            </a:r>
          </a:p>
        </p:txBody>
      </p:sp>
    </p:spTree>
    <p:extLst>
      <p:ext uri="{BB962C8B-B14F-4D97-AF65-F5344CB8AC3E}">
        <p14:creationId xmlns:p14="http://schemas.microsoft.com/office/powerpoint/2010/main" val="22595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10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16632"/>
            <a:ext cx="829627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vnoramenný trojúhelník 10"/>
          <p:cNvSpPr/>
          <p:nvPr/>
        </p:nvSpPr>
        <p:spPr>
          <a:xfrm rot="1924368">
            <a:off x="2052399" y="1071286"/>
            <a:ext cx="2464792" cy="8245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661727" y="317649"/>
            <a:ext cx="782054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Přátelé, kamarádi, my Vám ty medaile přivezeme</a:t>
            </a:r>
            <a:r>
              <a:rPr lang="cs-CZ" sz="2800" b="1" dirty="0" smtClean="0"/>
              <a:t>!</a:t>
            </a:r>
            <a:endParaRPr lang="cs-CZ" sz="2800" b="1" dirty="0"/>
          </a:p>
        </p:txBody>
      </p:sp>
      <p:sp>
        <p:nvSpPr>
          <p:cNvPr id="13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cs-CZ" dirty="0" smtClean="0"/>
              <a:t>24.6.2014</a:t>
            </a:r>
            <a:endParaRPr lang="cs-CZ" dirty="0"/>
          </a:p>
        </p:txBody>
      </p:sp>
      <p:sp>
        <p:nvSpPr>
          <p:cNvPr id="14" name="Zástupný symbol pro datum 6"/>
          <p:cNvSpPr txBox="1">
            <a:spLocks/>
          </p:cNvSpPr>
          <p:nvPr/>
        </p:nvSpPr>
        <p:spPr>
          <a:xfrm>
            <a:off x="3657600" y="65005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3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Historie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Nic nového pod sluncem</a:t>
            </a:r>
          </a:p>
          <a:p>
            <a:pPr marL="0" indent="0">
              <a:buNone/>
            </a:pPr>
            <a:r>
              <a:rPr lang="cs-CZ" dirty="0" smtClean="0"/>
              <a:t>Není to však jen hra (game)</a:t>
            </a:r>
          </a:p>
          <a:p>
            <a:pPr marL="0" indent="0">
              <a:buNone/>
            </a:pPr>
            <a:r>
              <a:rPr lang="cs-CZ" dirty="0" smtClean="0"/>
              <a:t>Nejen ve vzdělávání</a:t>
            </a:r>
          </a:p>
          <a:p>
            <a:pPr marL="0" indent="0">
              <a:buNone/>
            </a:pPr>
            <a:r>
              <a:rPr lang="cs-CZ" dirty="0" smtClean="0"/>
              <a:t>Setkali jste se s těmito prvky?</a:t>
            </a: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11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93594"/>
            <a:ext cx="10191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79" y="2695575"/>
            <a:ext cx="13906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73615"/>
            <a:ext cx="2304256" cy="9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82" y="4594522"/>
            <a:ext cx="1166044" cy="99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2" y="4593594"/>
            <a:ext cx="16573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75" y="4566527"/>
            <a:ext cx="1408559" cy="105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  <p:sp>
        <p:nvSpPr>
          <p:cNvPr id="16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cs-CZ" dirty="0" smtClean="0"/>
              <a:t>24.6.2014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9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F144C"/>
                </a:solidFill>
              </a:rPr>
              <a:t>Co není gamifikace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Samotné </a:t>
            </a:r>
            <a:r>
              <a:rPr lang="cs-CZ" dirty="0" smtClean="0"/>
              <a:t>hry</a:t>
            </a:r>
            <a:endParaRPr lang="cs-CZ" dirty="0"/>
          </a:p>
          <a:p>
            <a:r>
              <a:rPr lang="cs-CZ" dirty="0" smtClean="0"/>
              <a:t>Simulace</a:t>
            </a:r>
            <a:endParaRPr lang="cs-CZ" dirty="0"/>
          </a:p>
          <a:p>
            <a:r>
              <a:rPr lang="cs-CZ" dirty="0" smtClean="0"/>
              <a:t>Šachy</a:t>
            </a:r>
            <a:endParaRPr lang="cs-CZ" dirty="0"/>
          </a:p>
          <a:p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Warcraft</a:t>
            </a:r>
            <a:endParaRPr lang="cs-CZ" dirty="0"/>
          </a:p>
          <a:p>
            <a:r>
              <a:rPr lang="cs-CZ" dirty="0"/>
              <a:t>Game base </a:t>
            </a:r>
            <a:r>
              <a:rPr lang="cs-CZ" dirty="0" smtClean="0"/>
              <a:t>Learning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12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cs-CZ" dirty="0" smtClean="0"/>
              <a:t>24.6.2014</a:t>
            </a:r>
            <a:endParaRPr lang="cs-CZ" dirty="0"/>
          </a:p>
        </p:txBody>
      </p:sp>
      <p:sp>
        <p:nvSpPr>
          <p:cNvPr id="7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Nástroje  kurzu v Moodle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901986" y="1484784"/>
            <a:ext cx="7198406" cy="4392488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 smtClean="0"/>
              <a:t>Odznaky </a:t>
            </a:r>
          </a:p>
          <a:p>
            <a:r>
              <a:rPr lang="cs-CZ" sz="3200" dirty="0" smtClean="0"/>
              <a:t>Žebříčky úspěšnosti</a:t>
            </a:r>
          </a:p>
          <a:p>
            <a:r>
              <a:rPr lang="cs-CZ" sz="3200" dirty="0"/>
              <a:t>Plnění kurzu</a:t>
            </a:r>
          </a:p>
          <a:p>
            <a:r>
              <a:rPr lang="cs-CZ" sz="3200" dirty="0"/>
              <a:t>Podmíněný přístup</a:t>
            </a:r>
          </a:p>
          <a:p>
            <a:r>
              <a:rPr lang="cs-CZ" sz="3200" dirty="0" err="1" smtClean="0"/>
              <a:t>Stamp</a:t>
            </a:r>
            <a:r>
              <a:rPr lang="cs-CZ" sz="3200" dirty="0" smtClean="0"/>
              <a:t> </a:t>
            </a:r>
            <a:r>
              <a:rPr lang="cs-CZ" sz="3200" dirty="0" err="1" smtClean="0"/>
              <a:t>collection</a:t>
            </a:r>
            <a:r>
              <a:rPr lang="cs-CZ" sz="3200" dirty="0" smtClean="0"/>
              <a:t>/Razítka</a:t>
            </a:r>
          </a:p>
          <a:p>
            <a:r>
              <a:rPr lang="cs-CZ" sz="3200" dirty="0" err="1" smtClean="0"/>
              <a:t>Progress</a:t>
            </a:r>
            <a:r>
              <a:rPr lang="cs-CZ" sz="3200" dirty="0" smtClean="0"/>
              <a:t> bar</a:t>
            </a:r>
          </a:p>
          <a:p>
            <a:r>
              <a:rPr lang="cs-CZ" sz="3200" dirty="0" smtClean="0"/>
              <a:t>Certifikát </a:t>
            </a:r>
          </a:p>
          <a:p>
            <a:r>
              <a:rPr lang="cs-CZ" sz="3200" dirty="0" err="1" smtClean="0"/>
              <a:t>Checklist</a:t>
            </a:r>
            <a:endParaRPr lang="cs-CZ" sz="3200" dirty="0" smtClean="0"/>
          </a:p>
          <a:p>
            <a:r>
              <a:rPr lang="cs-CZ" sz="3200" dirty="0" smtClean="0"/>
              <a:t>CertificateWall.com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24.6.2014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13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65760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8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Odznak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500" dirty="0" smtClean="0"/>
              <a:t>Anatomie odznaku</a:t>
            </a:r>
          </a:p>
          <a:p>
            <a:r>
              <a:rPr lang="cs-CZ" dirty="0" smtClean="0"/>
              <a:t>Jméno odznaku</a:t>
            </a:r>
          </a:p>
          <a:p>
            <a:r>
              <a:rPr lang="cs-CZ" dirty="0" smtClean="0"/>
              <a:t>Popis</a:t>
            </a:r>
          </a:p>
          <a:p>
            <a:r>
              <a:rPr lang="cs-CZ" dirty="0" smtClean="0"/>
              <a:t>Kritéria</a:t>
            </a:r>
          </a:p>
          <a:p>
            <a:r>
              <a:rPr lang="cs-CZ" dirty="0" smtClean="0"/>
              <a:t>Vydavatel</a:t>
            </a:r>
          </a:p>
          <a:p>
            <a:r>
              <a:rPr lang="cs-CZ" dirty="0" smtClean="0"/>
              <a:t>Detaily odznaku</a:t>
            </a:r>
          </a:p>
          <a:p>
            <a:r>
              <a:rPr lang="cs-CZ" dirty="0" smtClean="0"/>
              <a:t>Datum vystavení</a:t>
            </a:r>
          </a:p>
          <a:p>
            <a:r>
              <a:rPr lang="cs-CZ" dirty="0" smtClean="0"/>
              <a:t>Standardy/kritéria</a:t>
            </a:r>
          </a:p>
          <a:p>
            <a:r>
              <a:rPr lang="cs-CZ" dirty="0" err="1" smtClean="0"/>
              <a:t>Tagy</a:t>
            </a:r>
            <a:r>
              <a:rPr lang="cs-CZ" dirty="0" smtClean="0"/>
              <a:t>/štítky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14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29337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0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DF144C"/>
                </a:solidFill>
              </a:rPr>
              <a:t>Digitální odznaky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Proces dle </a:t>
            </a:r>
            <a:r>
              <a:rPr lang="cs-CZ" dirty="0" err="1" smtClean="0"/>
              <a:t>Mozilla</a:t>
            </a:r>
            <a:r>
              <a:rPr lang="cs-CZ" dirty="0" smtClean="0"/>
              <a:t> …</a:t>
            </a:r>
          </a:p>
          <a:p>
            <a:r>
              <a:rPr lang="cs-CZ" dirty="0" smtClean="0"/>
              <a:t>Vydavatel</a:t>
            </a:r>
          </a:p>
          <a:p>
            <a:r>
              <a:rPr lang="cs-CZ" dirty="0" smtClean="0"/>
              <a:t>Odznak</a:t>
            </a:r>
          </a:p>
          <a:p>
            <a:r>
              <a:rPr lang="cs-CZ" dirty="0" smtClean="0"/>
              <a:t>Příjemce/student</a:t>
            </a:r>
          </a:p>
          <a:p>
            <a:r>
              <a:rPr lang="cs-CZ" dirty="0" smtClean="0"/>
              <a:t>Kolekce odznaků</a:t>
            </a:r>
          </a:p>
          <a:p>
            <a:r>
              <a:rPr lang="cs-CZ" dirty="0" smtClean="0"/>
              <a:t>Presentační servery</a:t>
            </a:r>
          </a:p>
          <a:p>
            <a:r>
              <a:rPr lang="cs-CZ" dirty="0" smtClean="0"/>
              <a:t>Vizuální prezentace</a:t>
            </a:r>
            <a:br>
              <a:rPr lang="cs-CZ" dirty="0" smtClean="0"/>
            </a:br>
            <a:r>
              <a:rPr lang="cs-CZ" dirty="0" smtClean="0"/>
              <a:t>dovedností a úspěchů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15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82" y="0"/>
            <a:ext cx="3770722" cy="6858000"/>
          </a:xfrm>
          <a:prstGeom prst="rect">
            <a:avLst/>
          </a:prstGeom>
        </p:spPr>
      </p:pic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0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Realizace v </a:t>
            </a:r>
            <a:r>
              <a:rPr lang="cs-CZ" dirty="0" err="1" smtClean="0">
                <a:solidFill>
                  <a:srgbClr val="DF144C"/>
                </a:solidFill>
              </a:rPr>
              <a:t>Moodle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Vydavatel</a:t>
            </a:r>
          </a:p>
          <a:p>
            <a:r>
              <a:rPr lang="cs-CZ" dirty="0" smtClean="0"/>
              <a:t>Definuje odznak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16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899592" y="2924944"/>
            <a:ext cx="2880000" cy="2880000"/>
          </a:xfrm>
          <a:prstGeom prst="ellipse">
            <a:avLst/>
          </a:prstGeom>
          <a:noFill/>
          <a:ln w="76200"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5148064" y="1556792"/>
            <a:ext cx="36911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Jméno odznaku</a:t>
            </a:r>
          </a:p>
          <a:p>
            <a:r>
              <a:rPr lang="cs-CZ" dirty="0" smtClean="0"/>
              <a:t>Popis</a:t>
            </a:r>
          </a:p>
          <a:p>
            <a:r>
              <a:rPr lang="cs-CZ" dirty="0" smtClean="0"/>
              <a:t>Kritéria</a:t>
            </a:r>
          </a:p>
          <a:p>
            <a:r>
              <a:rPr lang="cs-CZ" dirty="0" smtClean="0"/>
              <a:t>Vydavatel</a:t>
            </a:r>
          </a:p>
          <a:p>
            <a:r>
              <a:rPr lang="cs-CZ" dirty="0" smtClean="0"/>
              <a:t>Detaily odznaku</a:t>
            </a:r>
          </a:p>
          <a:p>
            <a:r>
              <a:rPr lang="cs-CZ" dirty="0" smtClean="0"/>
              <a:t>Doba platnosti</a:t>
            </a:r>
          </a:p>
          <a:p>
            <a:r>
              <a:rPr lang="cs-CZ" dirty="0" smtClean="0"/>
              <a:t>Standardy/kritéria</a:t>
            </a:r>
          </a:p>
          <a:p>
            <a:endParaRPr lang="cs-CZ" dirty="0" smtClean="0"/>
          </a:p>
        </p:txBody>
      </p:sp>
      <p:pic>
        <p:nvPicPr>
          <p:cNvPr id="3074" name="Picture 2" descr="C:\Users\havel.PRAGODATA\Pictures\moodle_transparen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2" y="3978882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  <p:pic>
        <p:nvPicPr>
          <p:cNvPr id="3076" name="Picture 4" descr="C:\Users\havel.PRAGODATA\Pictures\game\defin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7164388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Realizace v </a:t>
            </a:r>
            <a:r>
              <a:rPr lang="cs-CZ" dirty="0" err="1" smtClean="0">
                <a:solidFill>
                  <a:srgbClr val="DF144C"/>
                </a:solidFill>
              </a:rPr>
              <a:t>Moodle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Student/uživatel splní kritéria</a:t>
            </a:r>
          </a:p>
          <a:p>
            <a:endParaRPr lang="cs-CZ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17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5" y="2276872"/>
            <a:ext cx="85058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havel.PRAGODATA\Pictures\game\lin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96" y="2211267"/>
            <a:ext cx="7488238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avel.PRAGODATA\Pictures\game\mail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3" y="2298579"/>
            <a:ext cx="855503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avel.PRAGODATA\Pictures\game\mail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96" y="2189041"/>
            <a:ext cx="652621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0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Sbírky v </a:t>
            </a:r>
            <a:r>
              <a:rPr lang="cs-CZ" dirty="0" err="1" smtClean="0">
                <a:solidFill>
                  <a:srgbClr val="DF144C"/>
                </a:solidFill>
              </a:rPr>
              <a:t>Mozille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Student/uživatel publikuje</a:t>
            </a:r>
          </a:p>
          <a:p>
            <a:pPr lvl="1"/>
            <a:r>
              <a:rPr lang="cs-CZ" dirty="0" smtClean="0"/>
              <a:t>Přímo do </a:t>
            </a:r>
            <a:r>
              <a:rPr lang="cs-CZ" dirty="0" err="1" smtClean="0"/>
              <a:t>Mozilla</a:t>
            </a:r>
            <a:endParaRPr lang="cs-CZ" dirty="0" smtClean="0"/>
          </a:p>
          <a:p>
            <a:pPr lvl="1"/>
            <a:r>
              <a:rPr lang="cs-CZ" dirty="0" smtClean="0"/>
              <a:t>Musí vytvořit svůj profil</a:t>
            </a:r>
          </a:p>
          <a:p>
            <a:pPr lvl="1"/>
            <a:r>
              <a:rPr lang="cs-CZ" dirty="0" smtClean="0"/>
              <a:t>Nahraje přímo (ikona)</a:t>
            </a:r>
          </a:p>
          <a:p>
            <a:endParaRPr lang="cs-CZ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18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havel.PRAGODATA\Pictures\game\zob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17576"/>
            <a:ext cx="864076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1979712" y="2317576"/>
            <a:ext cx="9858963" cy="4191000"/>
            <a:chOff x="1979712" y="2317576"/>
            <a:chExt cx="9858963" cy="4191000"/>
          </a:xfrm>
        </p:grpSpPr>
        <p:pic>
          <p:nvPicPr>
            <p:cNvPr id="10" name="Picture 4" descr="C:\Users\havel.PRAGODATA\Pictures\game\zobr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587" y="2317576"/>
              <a:ext cx="8574088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Volný tvar 2"/>
            <p:cNvSpPr/>
            <p:nvPr/>
          </p:nvSpPr>
          <p:spPr>
            <a:xfrm>
              <a:off x="3059832" y="5062466"/>
              <a:ext cx="648072" cy="498670"/>
            </a:xfrm>
            <a:custGeom>
              <a:avLst/>
              <a:gdLst>
                <a:gd name="connsiteX0" fmla="*/ 58057 w 348787"/>
                <a:gd name="connsiteY0" fmla="*/ 0 h 826012"/>
                <a:gd name="connsiteX1" fmla="*/ 348343 w 348787"/>
                <a:gd name="connsiteY1" fmla="*/ 812800 h 826012"/>
                <a:gd name="connsiteX2" fmla="*/ 0 w 348787"/>
                <a:gd name="connsiteY2" fmla="*/ 508000 h 82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787" h="826012">
                  <a:moveTo>
                    <a:pt x="58057" y="0"/>
                  </a:moveTo>
                  <a:cubicBezTo>
                    <a:pt x="208038" y="364066"/>
                    <a:pt x="358019" y="728133"/>
                    <a:pt x="348343" y="812800"/>
                  </a:cubicBezTo>
                  <a:cubicBezTo>
                    <a:pt x="338667" y="897467"/>
                    <a:pt x="82248" y="549124"/>
                    <a:pt x="0" y="508000"/>
                  </a:cubicBezTo>
                </a:path>
              </a:pathLst>
            </a:custGeom>
            <a:noFill/>
            <a:ln>
              <a:solidFill>
                <a:srgbClr val="DF14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1979712" y="4609018"/>
              <a:ext cx="1404156" cy="746325"/>
            </a:xfrm>
            <a:prstGeom prst="line">
              <a:avLst/>
            </a:prstGeom>
            <a:ln w="28575">
              <a:solidFill>
                <a:srgbClr val="DF14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C:\Users\havel.PRAGODATA\Pictures\game\zobr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34" y="2289224"/>
            <a:ext cx="9391651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Publikování do sociálních sítí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Student/uživatel publikuje</a:t>
            </a:r>
          </a:p>
          <a:p>
            <a:endParaRPr lang="cs-CZ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19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havel.PRAGODATA\Pictures\game\link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3859"/>
            <a:ext cx="6202363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vel.PRAGODATA\Pictures\game\goog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67" y="1856184"/>
            <a:ext cx="35337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avel.PRAGODATA\Pictures\game\twe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45" y="2780927"/>
            <a:ext cx="5726112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3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Obsah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901986" y="1772816"/>
            <a:ext cx="7198406" cy="410445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Co je gamifikace</a:t>
            </a:r>
          </a:p>
          <a:p>
            <a:r>
              <a:rPr lang="cs-CZ" sz="3200" dirty="0" smtClean="0"/>
              <a:t>Typologie hráčů, jak je použitelná?</a:t>
            </a:r>
          </a:p>
          <a:p>
            <a:r>
              <a:rPr lang="cs-CZ" sz="3200" dirty="0" smtClean="0"/>
              <a:t>Herní prvky</a:t>
            </a:r>
          </a:p>
          <a:p>
            <a:r>
              <a:rPr lang="cs-CZ" sz="3200" dirty="0" smtClean="0"/>
              <a:t>Nástroje Moodle podporující </a:t>
            </a:r>
            <a:r>
              <a:rPr lang="cs-CZ" sz="3200" dirty="0" err="1" smtClean="0"/>
              <a:t>gamifikaci</a:t>
            </a:r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24.6.2014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65760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7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Žebříček úspěšnosti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Žebříčky známek – Blok Výsledky testu</a:t>
            </a:r>
          </a:p>
          <a:p>
            <a:r>
              <a:rPr lang="cs-CZ" dirty="0" smtClean="0"/>
              <a:t>Nejlepší výsledky</a:t>
            </a:r>
          </a:p>
          <a:p>
            <a:r>
              <a:rPr lang="cs-CZ" dirty="0" smtClean="0"/>
              <a:t>Nejslabší výsledky - demotivující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20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Plnění kurzu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Definované podmínky pro Absolvování kurzu</a:t>
            </a:r>
          </a:p>
          <a:p>
            <a:r>
              <a:rPr lang="cs-CZ" dirty="0" smtClean="0"/>
              <a:t>Student má informace v blocích</a:t>
            </a:r>
          </a:p>
          <a:p>
            <a:pPr lvl="1"/>
            <a:r>
              <a:rPr lang="cs-CZ" dirty="0" smtClean="0"/>
              <a:t>Absolvování kurzu</a:t>
            </a:r>
          </a:p>
          <a:p>
            <a:pPr lvl="1"/>
            <a:r>
              <a:rPr lang="cs-CZ" dirty="0" smtClean="0"/>
              <a:t>Stav absolvováni kurzu</a:t>
            </a:r>
          </a:p>
          <a:p>
            <a:r>
              <a:rPr lang="cs-CZ" dirty="0" smtClean="0"/>
              <a:t>Student sleduje „Váš pokrok“</a:t>
            </a:r>
          </a:p>
          <a:p>
            <a:r>
              <a:rPr lang="cs-CZ" dirty="0" smtClean="0"/>
              <a:t>Učitel má přehled po modulech</a:t>
            </a:r>
          </a:p>
          <a:p>
            <a:endParaRPr lang="cs-CZ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21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3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Plnění kurzu - příklad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22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7452320" y="1628800"/>
            <a:ext cx="1183355" cy="41764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85925"/>
            <a:ext cx="83534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6" y="1628800"/>
            <a:ext cx="81915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Podmíněný přístup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Omezení přístupu, moduly, sekce/témata</a:t>
            </a:r>
          </a:p>
          <a:p>
            <a:pPr lvl="1"/>
            <a:r>
              <a:rPr lang="cs-CZ" sz="2000" dirty="0" smtClean="0"/>
              <a:t>Absolvování </a:t>
            </a:r>
            <a:r>
              <a:rPr lang="cs-CZ" sz="2000" dirty="0"/>
              <a:t>aktivity</a:t>
            </a:r>
          </a:p>
          <a:p>
            <a:pPr lvl="1"/>
            <a:r>
              <a:rPr lang="cs-CZ" sz="2000" dirty="0" smtClean="0"/>
              <a:t>Datum přístupu</a:t>
            </a:r>
            <a:endParaRPr lang="cs-CZ" sz="2000" dirty="0"/>
          </a:p>
          <a:p>
            <a:pPr lvl="1"/>
            <a:r>
              <a:rPr lang="cs-CZ" sz="2000" dirty="0" smtClean="0"/>
              <a:t>Hodnocení aktivit</a:t>
            </a:r>
            <a:endParaRPr lang="cs-CZ" sz="2000" dirty="0"/>
          </a:p>
          <a:p>
            <a:pPr lvl="1"/>
            <a:r>
              <a:rPr lang="cs-CZ" sz="2000" dirty="0" smtClean="0"/>
              <a:t>Profil uživatele</a:t>
            </a:r>
            <a:endParaRPr lang="cs-CZ" sz="2000" dirty="0"/>
          </a:p>
          <a:p>
            <a:pPr lvl="1"/>
            <a:r>
              <a:rPr lang="cs-CZ" sz="2000" dirty="0" smtClean="0"/>
              <a:t>Seskupení a skupiny</a:t>
            </a:r>
          </a:p>
          <a:p>
            <a:r>
              <a:rPr lang="cs-CZ" dirty="0" smtClean="0"/>
              <a:t>Od 2.7 podmínky NEBO (OR)</a:t>
            </a:r>
          </a:p>
          <a:p>
            <a:r>
              <a:rPr lang="cs-CZ" dirty="0" smtClean="0"/>
              <a:t>Realizace úrovní studentů (LEVEL)</a:t>
            </a:r>
          </a:p>
          <a:p>
            <a:r>
              <a:rPr lang="cs-CZ" dirty="0" smtClean="0"/>
              <a:t>Skrývání odkrývání objektů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23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Podmíněný přístup - příklad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61091"/>
            <a:ext cx="8229600" cy="452596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417241"/>
            <a:ext cx="2133600" cy="365125"/>
          </a:xfrm>
        </p:spPr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417241"/>
            <a:ext cx="2133600" cy="365125"/>
          </a:xfrm>
        </p:spPr>
        <p:txBody>
          <a:bodyPr/>
          <a:lstStyle/>
          <a:p>
            <a:fld id="{20B6CB8F-B94A-4349-98EB-00F889815D3C}" type="slidenum">
              <a:rPr lang="cs-CZ" smtClean="0"/>
              <a:t>24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70211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8268"/>
            <a:ext cx="38576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90" y="1648916"/>
            <a:ext cx="39052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138" y="1565791"/>
            <a:ext cx="40290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0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Razítka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Učitel může udělovat v kurzu razítka</a:t>
            </a:r>
          </a:p>
          <a:p>
            <a:r>
              <a:rPr lang="cs-CZ" dirty="0" smtClean="0"/>
              <a:t>Lokální ocenění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25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33" y="422108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9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Progress</a:t>
            </a:r>
            <a:r>
              <a:rPr lang="cs-CZ" dirty="0" smtClean="0">
                <a:solidFill>
                  <a:srgbClr val="DF144C"/>
                </a:solidFill>
              </a:rPr>
              <a:t> bar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26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 definuje </a:t>
            </a:r>
            <a:r>
              <a:rPr lang="cs-CZ" dirty="0" err="1" smtClean="0"/>
              <a:t>time</a:t>
            </a:r>
            <a:r>
              <a:rPr lang="cs-CZ" dirty="0" smtClean="0"/>
              <a:t> management</a:t>
            </a:r>
          </a:p>
          <a:p>
            <a:r>
              <a:rPr lang="cs-CZ" dirty="0"/>
              <a:t>Student sleduje svůj postup</a:t>
            </a:r>
          </a:p>
          <a:p>
            <a:endParaRPr lang="cs-CZ" dirty="0" smtClean="0"/>
          </a:p>
          <a:p>
            <a:r>
              <a:rPr lang="cs-CZ" dirty="0" smtClean="0"/>
              <a:t>Učitel má přehled o plnění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2" t="21376" b="35065"/>
          <a:stretch/>
        </p:blipFill>
        <p:spPr bwMode="auto">
          <a:xfrm>
            <a:off x="766456" y="3965479"/>
            <a:ext cx="6024170" cy="23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ile:Bar in block - with detai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4"/>
            <a:ext cx="2088232" cy="13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6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6" y="1962150"/>
            <a:ext cx="36480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Certifikát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Prezentace úspěchu studenta</a:t>
            </a:r>
          </a:p>
          <a:p>
            <a:r>
              <a:rPr lang="cs-CZ" dirty="0" smtClean="0"/>
              <a:t>Možnost publicity, např</a:t>
            </a:r>
            <a:r>
              <a:rPr lang="cs-CZ" dirty="0"/>
              <a:t>. CertificateWall.com</a:t>
            </a:r>
            <a:endParaRPr lang="cs-CZ" dirty="0" smtClean="0"/>
          </a:p>
          <a:p>
            <a:r>
              <a:rPr lang="cs-CZ" dirty="0" smtClean="0"/>
              <a:t>Ověřování/validace např. QR kódem</a:t>
            </a:r>
          </a:p>
          <a:p>
            <a:endParaRPr lang="cs-CZ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27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2" y="4287850"/>
            <a:ext cx="24193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7319963" y="3861048"/>
            <a:ext cx="564405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7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Checklist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Definice kontrolního seznamu </a:t>
            </a:r>
          </a:p>
          <a:p>
            <a:r>
              <a:rPr lang="cs-CZ" dirty="0" smtClean="0"/>
              <a:t>Přehledy plnění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28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328987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0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Kritika gamifikace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Gamifikace/odznaky mají i kritiky</a:t>
            </a:r>
          </a:p>
          <a:p>
            <a:r>
              <a:rPr lang="cs-CZ" dirty="0" smtClean="0"/>
              <a:t>Získávání odznaků může nahradit cíle učení, může se stát cílem</a:t>
            </a:r>
          </a:p>
          <a:p>
            <a:r>
              <a:rPr lang="cs-CZ" dirty="0" smtClean="0"/>
              <a:t>Přemíra odznaků/motivačních prvků ztrácí motivační charakter</a:t>
            </a:r>
          </a:p>
          <a:p>
            <a:endParaRPr lang="cs-CZ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29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1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Gamifikace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563888" y="1535113"/>
            <a:ext cx="2016224" cy="639762"/>
          </a:xfrm>
        </p:spPr>
        <p:txBody>
          <a:bodyPr>
            <a:normAutofit/>
          </a:bodyPr>
          <a:lstStyle/>
          <a:p>
            <a:pPr algn="ctr"/>
            <a:r>
              <a:rPr lang="cs-CZ" sz="3200" b="0" dirty="0" err="1" smtClean="0"/>
              <a:t>buzzword</a:t>
            </a:r>
            <a:endParaRPr lang="cs-CZ" sz="2800" b="0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-177924" y="2174875"/>
            <a:ext cx="4749924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200" dirty="0"/>
          </a:p>
          <a:p>
            <a:pPr marL="0" indent="0" algn="r">
              <a:buNone/>
            </a:pPr>
            <a:r>
              <a:rPr lang="cs-CZ" sz="3200" dirty="0" smtClean="0"/>
              <a:t>Elektrifikace x   </a:t>
            </a:r>
          </a:p>
          <a:p>
            <a:pPr marL="0" indent="0" algn="r">
              <a:buNone/>
            </a:pPr>
            <a:r>
              <a:rPr lang="cs-CZ" sz="3200" dirty="0" smtClean="0"/>
              <a:t> Elektřina x  </a:t>
            </a:r>
          </a:p>
          <a:p>
            <a:pPr marL="0" indent="0" algn="r">
              <a:buNone/>
            </a:pPr>
            <a:r>
              <a:rPr lang="cs-CZ" sz="3200" dirty="0" smtClean="0"/>
              <a:t>Proces zavedení elektřiny x </a:t>
            </a:r>
          </a:p>
          <a:p>
            <a:endParaRPr lang="cs-CZ" sz="3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91471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Gamifikace</a:t>
            </a:r>
          </a:p>
          <a:p>
            <a:pPr marL="0" indent="0">
              <a:buNone/>
            </a:pPr>
            <a:r>
              <a:rPr lang="cs-CZ" sz="3200" dirty="0" smtClean="0"/>
              <a:t>Game </a:t>
            </a:r>
          </a:p>
          <a:p>
            <a:pPr marL="0" indent="0">
              <a:buNone/>
            </a:pPr>
            <a:r>
              <a:rPr lang="cs-CZ" sz="3200" dirty="0" smtClean="0"/>
              <a:t>Proces zapojení herních prvků</a:t>
            </a:r>
            <a:endParaRPr lang="cs-CZ" sz="32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24.6.2014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Zástupný symbol pro datum 6"/>
          <p:cNvSpPr txBox="1">
            <a:spLocks/>
          </p:cNvSpPr>
          <p:nvPr/>
        </p:nvSpPr>
        <p:spPr>
          <a:xfrm>
            <a:off x="365760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6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uiExpand="1" build="p"/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Místo závěru - praxe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Gamifikace – zapojení herních prvků, je zejména o metodickém přístupu ke kurzu</a:t>
            </a:r>
          </a:p>
          <a:p>
            <a:r>
              <a:rPr lang="cs-CZ" dirty="0" smtClean="0"/>
              <a:t>Účastníci MoodleMoot.cz se mohou zapojit, vyplněním </a:t>
            </a:r>
            <a:r>
              <a:rPr lang="cs-CZ" dirty="0" smtClean="0">
                <a:hlinkClick r:id="rId3"/>
              </a:rPr>
              <a:t>dotazníku</a:t>
            </a:r>
            <a:r>
              <a:rPr lang="cs-CZ" dirty="0" smtClean="0"/>
              <a:t> získají odznak</a:t>
            </a:r>
          </a:p>
          <a:p>
            <a:r>
              <a:rPr lang="cs-CZ" dirty="0" smtClean="0"/>
              <a:t>Jak se pracuje s odznakem naleznete </a:t>
            </a:r>
            <a:r>
              <a:rPr lang="cs-CZ" dirty="0"/>
              <a:t>ve </a:t>
            </a:r>
            <a:r>
              <a:rPr lang="cs-CZ" dirty="0" smtClean="0"/>
              <a:t>videu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30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1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Zdroje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Natalie </a:t>
            </a:r>
            <a:r>
              <a:rPr lang="cs-CZ" dirty="0" err="1"/>
              <a:t>Denmeade</a:t>
            </a:r>
            <a:r>
              <a:rPr lang="cs-CZ" dirty="0"/>
              <a:t>: </a:t>
            </a:r>
            <a:r>
              <a:rPr lang="cs-CZ" dirty="0" err="1">
                <a:hlinkClick r:id="rId3"/>
              </a:rPr>
              <a:t>Moodle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for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Motivating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Learners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Gavin</a:t>
            </a:r>
            <a:r>
              <a:rPr lang="cs-CZ" dirty="0"/>
              <a:t> </a:t>
            </a:r>
            <a:r>
              <a:rPr lang="cs-CZ" dirty="0" err="1"/>
              <a:t>Henrick</a:t>
            </a:r>
            <a:r>
              <a:rPr lang="cs-CZ" dirty="0"/>
              <a:t>: </a:t>
            </a:r>
            <a:r>
              <a:rPr lang="cs-CZ" dirty="0" err="1">
                <a:hlinkClick r:id="rId4"/>
              </a:rPr>
              <a:t>Gamification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Jiří </a:t>
            </a:r>
            <a:r>
              <a:rPr lang="cs-CZ" dirty="0"/>
              <a:t>Zlatohlávek: </a:t>
            </a:r>
            <a:r>
              <a:rPr lang="cs-CZ" dirty="0" err="1">
                <a:hlinkClick r:id="rId5"/>
              </a:rPr>
              <a:t>Gamifikace</a:t>
            </a:r>
            <a:r>
              <a:rPr lang="cs-CZ" dirty="0">
                <a:hlinkClick r:id="rId5"/>
              </a:rPr>
              <a:t> a </a:t>
            </a:r>
            <a:r>
              <a:rPr lang="cs-CZ" dirty="0" smtClean="0">
                <a:hlinkClick r:id="rId5"/>
              </a:rPr>
              <a:t>teorie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Mozilla</a:t>
            </a:r>
            <a:r>
              <a:rPr lang="cs-CZ" dirty="0"/>
              <a:t> </a:t>
            </a:r>
            <a:r>
              <a:rPr lang="cs-CZ" dirty="0" err="1"/>
              <a:t>Badge</a:t>
            </a:r>
            <a:r>
              <a:rPr lang="cs-CZ" dirty="0"/>
              <a:t> </a:t>
            </a:r>
            <a:r>
              <a:rPr lang="cs-CZ" dirty="0" err="1"/>
              <a:t>Backpack</a:t>
            </a:r>
            <a:r>
              <a:rPr lang="cs-CZ" dirty="0"/>
              <a:t>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backpack.openbadges.org/tou.html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Videoukázka </a:t>
            </a: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youtu.be/xP7y1zBwMKw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31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2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128792" cy="7200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DF144C"/>
                </a:solidFill>
              </a:rPr>
              <a:t>Díky za pozornost</a:t>
            </a:r>
            <a:endParaRPr lang="cs-CZ" sz="3600" dirty="0">
              <a:solidFill>
                <a:srgbClr val="DF144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5"/>
            <a:ext cx="7128792" cy="4176464"/>
          </a:xfrm>
        </p:spPr>
        <p:txBody>
          <a:bodyPr/>
          <a:lstStyle/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kern="0" dirty="0"/>
              <a:t>b</a:t>
            </a:r>
            <a:r>
              <a:rPr lang="cs-CZ" kern="0" dirty="0" err="1"/>
              <a:t>ohumil.havel</a:t>
            </a:r>
            <a:r>
              <a:rPr lang="en-US" kern="0" dirty="0" smtClean="0"/>
              <a:t>@</a:t>
            </a:r>
            <a:r>
              <a:rPr lang="cs-CZ" kern="0" dirty="0"/>
              <a:t> </a:t>
            </a:r>
            <a:r>
              <a:rPr lang="cs-CZ" kern="0" dirty="0" err="1" smtClean="0"/>
              <a:t>pragodata</a:t>
            </a:r>
            <a:r>
              <a:rPr lang="en-US" kern="0" dirty="0" smtClean="0"/>
              <a:t>.</a:t>
            </a:r>
            <a:r>
              <a:rPr lang="en-US" kern="0" dirty="0" err="1" smtClean="0"/>
              <a:t>cz</a:t>
            </a:r>
            <a:endParaRPr lang="en-US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kern="0" dirty="0" err="1" smtClean="0"/>
              <a:t>info@p</a:t>
            </a:r>
            <a:r>
              <a:rPr lang="cs-CZ" kern="0" dirty="0" err="1" smtClean="0"/>
              <a:t>ragodata</a:t>
            </a:r>
            <a:r>
              <a:rPr lang="en-US" kern="0" dirty="0" smtClean="0"/>
              <a:t>.</a:t>
            </a:r>
            <a:r>
              <a:rPr lang="en-US" kern="0" dirty="0" err="1" smtClean="0"/>
              <a:t>cz</a:t>
            </a: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 </a:t>
            </a: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www.moodlepartner.cz</a:t>
            </a: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www.pragodata.cz</a:t>
            </a:r>
            <a:endParaRPr lang="cs-CZ" kern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2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Gamifikace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-177924" y="1052736"/>
            <a:ext cx="4749924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200" dirty="0"/>
          </a:p>
          <a:p>
            <a:pPr marL="0" indent="0" algn="r">
              <a:buNone/>
            </a:pPr>
            <a:r>
              <a:rPr lang="cs-CZ" sz="3200" dirty="0" smtClean="0"/>
              <a:t>Elektrifikace x   </a:t>
            </a:r>
          </a:p>
          <a:p>
            <a:pPr marL="0" indent="0" algn="r">
              <a:buNone/>
            </a:pPr>
            <a:r>
              <a:rPr lang="cs-CZ" sz="3200" dirty="0" smtClean="0"/>
              <a:t> Elektřina x  </a:t>
            </a:r>
          </a:p>
          <a:p>
            <a:pPr marL="0" indent="0" algn="r">
              <a:buNone/>
            </a:pPr>
            <a:r>
              <a:rPr lang="cs-CZ" sz="3200" dirty="0" smtClean="0"/>
              <a:t>Proces zavedení elektřiny x </a:t>
            </a:r>
          </a:p>
          <a:p>
            <a:endParaRPr lang="cs-CZ" sz="3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4391471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Gamifikace</a:t>
            </a:r>
          </a:p>
          <a:p>
            <a:pPr marL="0" indent="0">
              <a:buNone/>
            </a:pPr>
            <a:r>
              <a:rPr lang="cs-CZ" sz="3200" dirty="0" smtClean="0"/>
              <a:t>Game </a:t>
            </a:r>
          </a:p>
          <a:p>
            <a:pPr marL="0" indent="0">
              <a:buNone/>
            </a:pPr>
            <a:r>
              <a:rPr lang="cs-CZ" sz="3200" dirty="0" smtClean="0"/>
              <a:t>Proces zapojení herních prvků</a:t>
            </a:r>
            <a:endParaRPr lang="cs-CZ" sz="32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24.6.2014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4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3417"/>
          <a:stretch/>
        </p:blipFill>
        <p:spPr>
          <a:xfrm>
            <a:off x="-36512" y="2276872"/>
            <a:ext cx="4456878" cy="478101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90578"/>
            <a:ext cx="7777850" cy="459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Herní prvky ve vzdělávání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Gamifikace je využití herních prvků/mechanik v neherním prostředí s cílem zaujmout. Wikipedie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5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cs-CZ" dirty="0" smtClean="0"/>
              <a:t>24.6.2014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4213820"/>
            <a:ext cx="88677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Gamifikace</a:t>
            </a:r>
            <a:r>
              <a:rPr lang="cs-CZ" dirty="0" smtClean="0">
                <a:solidFill>
                  <a:srgbClr val="DF144C"/>
                </a:solidFill>
              </a:rPr>
              <a:t> - inspirace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6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1"/>
          <a:stretch/>
        </p:blipFill>
        <p:spPr bwMode="auto">
          <a:xfrm>
            <a:off x="166688" y="1489701"/>
            <a:ext cx="8810625" cy="366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ál 11"/>
          <p:cNvSpPr/>
          <p:nvPr/>
        </p:nvSpPr>
        <p:spPr>
          <a:xfrm>
            <a:off x="6012160" y="5733256"/>
            <a:ext cx="2088232" cy="936104"/>
          </a:xfrm>
          <a:prstGeom prst="ellipse">
            <a:avLst/>
          </a:prstGeom>
          <a:noFill/>
          <a:ln w="38100"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635896" y="5733256"/>
            <a:ext cx="2088232" cy="936104"/>
          </a:xfrm>
          <a:prstGeom prst="ellipse">
            <a:avLst/>
          </a:prstGeom>
          <a:noFill/>
          <a:ln w="38100"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187624" y="5733256"/>
            <a:ext cx="2088232" cy="936104"/>
          </a:xfrm>
          <a:prstGeom prst="ellipse">
            <a:avLst/>
          </a:prstGeom>
          <a:noFill/>
          <a:ln w="38100"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Zakřivená spojnice 14"/>
          <p:cNvCxnSpPr>
            <a:stCxn id="12" idx="3"/>
            <a:endCxn id="16" idx="5"/>
          </p:cNvCxnSpPr>
          <p:nvPr/>
        </p:nvCxnSpPr>
        <p:spPr>
          <a:xfrm rot="5400000">
            <a:off x="5868144" y="6082441"/>
            <a:ext cx="12700" cy="899660"/>
          </a:xfrm>
          <a:prstGeom prst="curvedConnector3">
            <a:avLst>
              <a:gd name="adj1" fmla="val 2879441"/>
            </a:avLst>
          </a:prstGeom>
          <a:ln w="38100">
            <a:solidFill>
              <a:srgbClr val="DF14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Zakřivená spojnice 20"/>
          <p:cNvCxnSpPr/>
          <p:nvPr/>
        </p:nvCxnSpPr>
        <p:spPr>
          <a:xfrm rot="5400000">
            <a:off x="3431304" y="6069741"/>
            <a:ext cx="12700" cy="899660"/>
          </a:xfrm>
          <a:prstGeom prst="curvedConnector3">
            <a:avLst>
              <a:gd name="adj1" fmla="val 2879441"/>
            </a:avLst>
          </a:prstGeom>
          <a:ln w="38100">
            <a:solidFill>
              <a:srgbClr val="DF14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  <p:sp>
        <p:nvSpPr>
          <p:cNvPr id="14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cs-CZ" dirty="0" smtClean="0"/>
              <a:t>24.6.2014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5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DF144C"/>
                </a:solidFill>
              </a:rPr>
              <a:t>Typologie hráčů podle Richarda Bartla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901986" y="1484784"/>
            <a:ext cx="7198406" cy="439248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Premiant</a:t>
            </a:r>
            <a:endParaRPr lang="cs-CZ" dirty="0"/>
          </a:p>
          <a:p>
            <a:pPr lvl="1"/>
            <a:r>
              <a:rPr lang="cs-CZ" dirty="0"/>
              <a:t>hráč, který rád sbírá body, plní úkoly</a:t>
            </a:r>
          </a:p>
          <a:p>
            <a:pPr lvl="1"/>
            <a:r>
              <a:rPr lang="cs-CZ" dirty="0"/>
              <a:t>rád ukazuje svoje výsledky</a:t>
            </a:r>
          </a:p>
          <a:p>
            <a:r>
              <a:rPr lang="cs-CZ" dirty="0" smtClean="0"/>
              <a:t>Průzkumník</a:t>
            </a:r>
            <a:endParaRPr lang="cs-CZ" dirty="0"/>
          </a:p>
          <a:p>
            <a:pPr lvl="1"/>
            <a:r>
              <a:rPr lang="cs-CZ" dirty="0"/>
              <a:t>hráč, který rád objevuje</a:t>
            </a:r>
          </a:p>
          <a:p>
            <a:pPr lvl="1"/>
            <a:r>
              <a:rPr lang="cs-CZ" dirty="0"/>
              <a:t>miluje mapy, nové oblasti</a:t>
            </a:r>
          </a:p>
          <a:p>
            <a:pPr lvl="1"/>
            <a:r>
              <a:rPr lang="cs-CZ" dirty="0"/>
              <a:t>největší radost mu udělá </a:t>
            </a:r>
            <a:r>
              <a:rPr lang="cs-CZ" dirty="0" smtClean="0"/>
              <a:t>odměna (</a:t>
            </a:r>
            <a:r>
              <a:rPr lang="cs-CZ" dirty="0" err="1" smtClean="0"/>
              <a:t>level</a:t>
            </a:r>
            <a:r>
              <a:rPr lang="cs-CZ" dirty="0" smtClean="0"/>
              <a:t>, odznak)</a:t>
            </a:r>
            <a:endParaRPr lang="cs-CZ" dirty="0"/>
          </a:p>
          <a:p>
            <a:r>
              <a:rPr lang="cs-CZ" dirty="0" smtClean="0"/>
              <a:t>Společník</a:t>
            </a:r>
            <a:endParaRPr lang="cs-CZ" dirty="0"/>
          </a:p>
          <a:p>
            <a:pPr lvl="1"/>
            <a:r>
              <a:rPr lang="cs-CZ" dirty="0"/>
              <a:t>hráč, který miluje především sociální aspekt hry</a:t>
            </a:r>
          </a:p>
          <a:p>
            <a:pPr lvl="1"/>
            <a:r>
              <a:rPr lang="cs-CZ" dirty="0" smtClean="0"/>
              <a:t>má rád výměnu </a:t>
            </a:r>
            <a:r>
              <a:rPr lang="cs-CZ" dirty="0"/>
              <a:t>informací, seznamování se s lidmi</a:t>
            </a:r>
          </a:p>
          <a:p>
            <a:r>
              <a:rPr lang="cs-CZ" dirty="0" smtClean="0"/>
              <a:t>Zabiják</a:t>
            </a:r>
            <a:endParaRPr lang="cs-CZ" dirty="0"/>
          </a:p>
          <a:p>
            <a:pPr lvl="1"/>
            <a:r>
              <a:rPr lang="cs-CZ" dirty="0"/>
              <a:t>hráč, který miluje vyhrávání</a:t>
            </a:r>
          </a:p>
          <a:p>
            <a:pPr lvl="1"/>
            <a:r>
              <a:rPr lang="cs-CZ" dirty="0"/>
              <a:t>vyhledává příležitost k souboji</a:t>
            </a:r>
          </a:p>
          <a:p>
            <a:endParaRPr lang="cs-CZ" sz="3200" dirty="0" smtClean="0"/>
          </a:p>
          <a:p>
            <a:endParaRPr lang="cs-CZ" sz="32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24.6.2014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7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657600" y="65005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0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DF144C"/>
                </a:solidFill>
              </a:rPr>
              <a:t>Další rozměr – generační perspektiva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24.62014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8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28800"/>
            <a:ext cx="84010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Nadpis 4"/>
          <p:cNvSpPr txBox="1">
            <a:spLocks/>
          </p:cNvSpPr>
          <p:nvPr/>
        </p:nvSpPr>
        <p:spPr>
          <a:xfrm>
            <a:off x="450919" y="4878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DF144C"/>
                </a:solidFill>
              </a:rPr>
              <a:t>Známe svou cílovou skupinu?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11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1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Herní prvky (obecné)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Některé herní prvky </a:t>
            </a:r>
          </a:p>
          <a:p>
            <a:r>
              <a:rPr lang="cs-CZ" dirty="0" err="1" smtClean="0"/>
              <a:t>Avatary</a:t>
            </a:r>
            <a:endParaRPr lang="cs-CZ" dirty="0" smtClean="0"/>
          </a:p>
          <a:p>
            <a:r>
              <a:rPr lang="cs-CZ" dirty="0" smtClean="0"/>
              <a:t>Odznaky </a:t>
            </a:r>
          </a:p>
          <a:p>
            <a:r>
              <a:rPr lang="cs-CZ" dirty="0" smtClean="0"/>
              <a:t>Úrovně </a:t>
            </a:r>
          </a:p>
          <a:p>
            <a:r>
              <a:rPr lang="cs-CZ" dirty="0" smtClean="0"/>
              <a:t>Body </a:t>
            </a:r>
          </a:p>
          <a:p>
            <a:r>
              <a:rPr lang="cs-CZ" dirty="0" smtClean="0"/>
              <a:t>Progrese/vývoj </a:t>
            </a:r>
          </a:p>
          <a:p>
            <a:r>
              <a:rPr lang="cs-CZ" dirty="0" smtClean="0"/>
              <a:t>Úkoly </a:t>
            </a:r>
          </a:p>
          <a:p>
            <a:r>
              <a:rPr lang="cs-CZ" dirty="0" smtClean="0"/>
              <a:t>Kolekce zdrojů</a:t>
            </a:r>
          </a:p>
          <a:p>
            <a:r>
              <a:rPr lang="cs-CZ" dirty="0" smtClean="0"/>
              <a:t>Odměny</a:t>
            </a:r>
          </a:p>
          <a:p>
            <a:endParaRPr lang="cs-CZ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9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4294967295"/>
          </p:nvPr>
        </p:nvSpPr>
        <p:spPr>
          <a:xfrm>
            <a:off x="4899025" y="1600200"/>
            <a:ext cx="42449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DF144C"/>
                </a:solidFill>
              </a:rPr>
              <a:t>Pozor na možné nedorozumění:</a:t>
            </a:r>
          </a:p>
          <a:p>
            <a:pPr marL="0" indent="0">
              <a:buNone/>
            </a:pPr>
            <a:r>
              <a:rPr lang="cs-CZ" dirty="0" smtClean="0"/>
              <a:t>Gamifikace v LMS (Moodle) nezačala s nástupem Odznaků.</a:t>
            </a:r>
          </a:p>
          <a:p>
            <a:pPr marL="0" indent="0">
              <a:buNone/>
            </a:pPr>
            <a:r>
              <a:rPr lang="cs-CZ" dirty="0" smtClean="0"/>
              <a:t>Ty jen daly podnět k zamyšlení</a:t>
            </a:r>
          </a:p>
          <a:p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2014</a:t>
            </a:r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cs-CZ" dirty="0" smtClean="0"/>
              <a:t>24.6.2014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0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09e12f64156a69c268b2164cfccdfd1861a7892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714</Words>
  <Application>Microsoft Office PowerPoint</Application>
  <PresentationFormat>Předvádění na obrazovce (4:3)</PresentationFormat>
  <Paragraphs>300</Paragraphs>
  <Slides>32</Slides>
  <Notes>30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4" baseType="lpstr">
      <vt:lpstr>Motiv systému Office</vt:lpstr>
      <vt:lpstr>Vlastní návrh</vt:lpstr>
      <vt:lpstr>Budeme si hrát nebo se učit?  Obojí!</vt:lpstr>
      <vt:lpstr>Obsah</vt:lpstr>
      <vt:lpstr>Gamifikace</vt:lpstr>
      <vt:lpstr>Gamifikace</vt:lpstr>
      <vt:lpstr>Herní prvky ve vzdělávání</vt:lpstr>
      <vt:lpstr>Gamifikace - inspirace</vt:lpstr>
      <vt:lpstr>Typologie hráčů podle Richarda Bartla</vt:lpstr>
      <vt:lpstr>Další rozměr – generační perspektiva</vt:lpstr>
      <vt:lpstr>Herní prvky (obecné)</vt:lpstr>
      <vt:lpstr>Prezentace aplikace PowerPoint</vt:lpstr>
      <vt:lpstr>Historie</vt:lpstr>
      <vt:lpstr>Co není gamifikace</vt:lpstr>
      <vt:lpstr>Nástroje  kurzu v Moodle</vt:lpstr>
      <vt:lpstr>Odznak</vt:lpstr>
      <vt:lpstr>Digitální odznaky</vt:lpstr>
      <vt:lpstr>Realizace v Moodle</vt:lpstr>
      <vt:lpstr>Realizace v Moodle</vt:lpstr>
      <vt:lpstr>Sbírky v Mozille</vt:lpstr>
      <vt:lpstr>Publikování do sociálních sítí</vt:lpstr>
      <vt:lpstr>Žebříček úspěšnosti</vt:lpstr>
      <vt:lpstr>Plnění kurzu</vt:lpstr>
      <vt:lpstr>Plnění kurzu - příklad</vt:lpstr>
      <vt:lpstr>Podmíněný přístup</vt:lpstr>
      <vt:lpstr>Podmíněný přístup - příklad</vt:lpstr>
      <vt:lpstr>Razítka</vt:lpstr>
      <vt:lpstr>Progress bar</vt:lpstr>
      <vt:lpstr>Certifikát</vt:lpstr>
      <vt:lpstr>Checklist</vt:lpstr>
      <vt:lpstr>Kritika gamifikace</vt:lpstr>
      <vt:lpstr>Místo závěru - praxe</vt:lpstr>
      <vt:lpstr>Zdroje</vt:lpstr>
      <vt:lpstr>Díky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</dc:title>
  <dc:creator>Petr Mikulica</dc:creator>
  <cp:lastModifiedBy>Bohumil Havel</cp:lastModifiedBy>
  <cp:revision>64</cp:revision>
  <cp:lastPrinted>2014-06-16T05:39:17Z</cp:lastPrinted>
  <dcterms:created xsi:type="dcterms:W3CDTF">2014-04-11T07:43:45Z</dcterms:created>
  <dcterms:modified xsi:type="dcterms:W3CDTF">2014-06-23T20:31:32Z</dcterms:modified>
</cp:coreProperties>
</file>