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334" r:id="rId2"/>
    <p:sldId id="363" r:id="rId3"/>
    <p:sldId id="367" r:id="rId4"/>
    <p:sldId id="371" r:id="rId5"/>
    <p:sldId id="361" r:id="rId6"/>
    <p:sldId id="360" r:id="rId7"/>
    <p:sldId id="341" r:id="rId8"/>
    <p:sldId id="368" r:id="rId9"/>
    <p:sldId id="369" r:id="rId10"/>
    <p:sldId id="357" r:id="rId11"/>
    <p:sldId id="366" r:id="rId12"/>
    <p:sldId id="358" r:id="rId13"/>
    <p:sldId id="356" r:id="rId14"/>
    <p:sldId id="372" r:id="rId15"/>
    <p:sldId id="340" r:id="rId16"/>
    <p:sldId id="339" r:id="rId17"/>
    <p:sldId id="338" r:id="rId18"/>
    <p:sldId id="373" r:id="rId19"/>
    <p:sldId id="370" r:id="rId20"/>
    <p:sldId id="362" r:id="rId21"/>
  </p:sldIdLst>
  <p:sldSz cx="9144000" cy="6858000" type="screen4x3"/>
  <p:notesSz cx="6858000" cy="9144000"/>
  <p:custDataLst>
    <p:tags r:id="rId24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  <p15:guide id="3" pos="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853" y="-413"/>
      </p:cViewPr>
      <p:guideLst>
        <p:guide orient="horz"/>
        <p:guide/>
        <p:guide pos="2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-3130" y="-8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379DA-D9FB-4D35-A26E-A40BD7D33696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F1496-EB2F-41E3-A5D2-C18635D9C7C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37A1C-2335-41B5-844F-FB84BF5B3519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302CC-8A50-484A-BFBF-F00E623C882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316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02CC-8A50-484A-BFBF-F00E623C8826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Uchování výsledků testu se může zdát tvůrci kurzu automatické, protože očekává, že test je s celým systémem MOODLE uložen na zdrojovém serveru</a:t>
            </a:r>
          </a:p>
          <a:p>
            <a:r>
              <a:rPr lang="cs-CZ" smtClean="0"/>
              <a:t>- má to ale jeden velký háček: pokud se student někdy později z předmětu (za své vůle) odregistruje, zneviditelní se i jeho výsledky příslušných testů. V těchto případech, kdy v předmětu existuje test, který byl použit k oficiální zkoušce, je nutné omezit toto studentovo právo odregistrace. Ve správě kurzu najdeme položku Oprávnění: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02CC-8A50-484A-BFBF-F00E623C8826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FB04-7F87-48B5-AC16-ACEF409BFF90}" type="datetime1">
              <a:rPr lang="cs-CZ" smtClean="0"/>
              <a:t>17.10.2016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645C-50DB-4F3A-9755-287639796329}" type="datetime1">
              <a:rPr lang="cs-CZ" smtClean="0"/>
              <a:t>17.10.2016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CFE4-808F-431B-95D0-B73BA5F295AA}" type="datetime1">
              <a:rPr lang="cs-CZ" smtClean="0"/>
              <a:t>17.10.2016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3FDA-B071-4D1E-8A00-2A50670B4B4E}" type="datetime1">
              <a:rPr lang="cs-CZ" smtClean="0"/>
              <a:t>17.10.2016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AD00-8105-462F-8E9C-EFBC4EE25D8D}" type="datetime1">
              <a:rPr lang="cs-CZ" smtClean="0"/>
              <a:t>17.10.2016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F437-4B9B-44CD-A5C9-F44BDA0926F5}" type="datetime1">
              <a:rPr lang="cs-CZ" smtClean="0"/>
              <a:t>17.10.2016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2633-C92E-4FED-8693-7C730B47168C}" type="datetime1">
              <a:rPr lang="cs-CZ" smtClean="0"/>
              <a:t>17.10.2016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8C86-A7A8-4D3F-A34E-59A7B6B35F34}" type="datetime1">
              <a:rPr lang="cs-CZ" smtClean="0"/>
              <a:t>17.10.2016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DCED-28F2-4340-A6DE-32ACC32E5F79}" type="datetime1">
              <a:rPr lang="cs-CZ" smtClean="0"/>
              <a:t>17.10.2016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29AC-29BC-4925-9416-457D9ED5A0F8}" type="datetime1">
              <a:rPr lang="cs-CZ" smtClean="0"/>
              <a:t>17.10.2016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436D-11DF-4188-A688-0886402B1AC9}" type="datetime1">
              <a:rPr lang="cs-CZ" smtClean="0"/>
              <a:t>17.10.2016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77971-C67A-4F58-AC50-9673C4EDAE6D}" type="datetime1">
              <a:rPr lang="cs-CZ" smtClean="0"/>
              <a:t>17.10.2016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org/mod/forum/discuss.php?d=187496" TargetMode="External"/><Relationship Id="rId2" Type="http://schemas.openxmlformats.org/officeDocument/2006/relationships/hyperlink" Target="http://docs.moodle.org/dev/Quiz_access_rul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2400"/>
              </a:spcBef>
              <a:spcAft>
                <a:spcPts val="2400"/>
              </a:spcAft>
              <a:buNone/>
            </a:pPr>
            <a:r>
              <a:rPr lang="cs-CZ" sz="4400" b="1" dirty="0">
                <a:latin typeface="+mj-lt"/>
              </a:rPr>
              <a:t>Zápočtové a zkouškové </a:t>
            </a:r>
            <a:br>
              <a:rPr lang="cs-CZ" sz="4400" b="1" dirty="0">
                <a:latin typeface="+mj-lt"/>
              </a:rPr>
            </a:br>
            <a:r>
              <a:rPr lang="cs-CZ" sz="4400" b="1" dirty="0" smtClean="0">
                <a:latin typeface="+mj-lt"/>
              </a:rPr>
              <a:t>testy </a:t>
            </a:r>
            <a:r>
              <a:rPr lang="cs-CZ" sz="4400" b="1" dirty="0">
                <a:latin typeface="+mj-lt"/>
              </a:rPr>
              <a:t>v </a:t>
            </a:r>
            <a:r>
              <a:rPr lang="cs-CZ" sz="4400" b="1" dirty="0" smtClean="0">
                <a:latin typeface="+mj-lt"/>
              </a:rPr>
              <a:t>MOODLE</a:t>
            </a:r>
            <a:r>
              <a:rPr lang="cs-CZ" sz="4400" b="1" dirty="0">
                <a:latin typeface="+mj-lt"/>
              </a:rPr>
              <a:t/>
            </a:r>
            <a:br>
              <a:rPr lang="cs-CZ" sz="4400" b="1" dirty="0">
                <a:latin typeface="+mj-lt"/>
              </a:rPr>
            </a:br>
            <a:r>
              <a:rPr lang="cs-CZ" sz="4400" b="1" dirty="0" smtClean="0">
                <a:latin typeface="+mj-lt"/>
              </a:rPr>
              <a:t>v </a:t>
            </a:r>
            <a:r>
              <a:rPr lang="cs-CZ" sz="4400" b="1" dirty="0">
                <a:latin typeface="+mj-lt"/>
              </a:rPr>
              <a:t>reálném čase</a:t>
            </a:r>
            <a:endParaRPr lang="cs-CZ" sz="4400" dirty="0">
              <a:latin typeface="+mj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899592" y="4215797"/>
            <a:ext cx="7558118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dirty="0" smtClean="0"/>
              <a:t>Jiří Pazourek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cs-CZ" sz="1800" dirty="0" err="1" smtClean="0"/>
              <a:t>ÚChL</a:t>
            </a:r>
            <a:r>
              <a:rPr lang="cs-CZ" sz="1800" dirty="0" smtClean="0"/>
              <a:t>, Farmaceutická fakulta VFU Brno,</a:t>
            </a:r>
            <a:br>
              <a:rPr lang="cs-CZ" sz="1800" dirty="0" smtClean="0"/>
            </a:br>
            <a:r>
              <a:rPr lang="cs-CZ" sz="1800" dirty="0" smtClean="0"/>
              <a:t>Palackého tř. 1946/1, 612 42 Brno </a:t>
            </a:r>
          </a:p>
        </p:txBody>
      </p:sp>
      <p:pic>
        <p:nvPicPr>
          <p:cNvPr id="13314" name="Picture 2" descr="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30876" y="5622131"/>
            <a:ext cx="2495550" cy="619126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3474584" y="6242168"/>
            <a:ext cx="2032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     19</a:t>
            </a:r>
            <a:r>
              <a:rPr lang="cs-CZ" sz="1400" dirty="0"/>
              <a:t>. 10. 2016, Olomouc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71389" y="295543"/>
            <a:ext cx="2615411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90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V REÁLNÉM ČASE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= s odloženým výsledkem</a:t>
            </a:r>
          </a:p>
          <a:p>
            <a:pPr marL="0" indent="0">
              <a:buNone/>
            </a:pPr>
            <a:r>
              <a:rPr lang="cs-CZ" dirty="0" smtClean="0"/>
              <a:t>Je to náhrada klasického písemného testu – zkoušení studenta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Pasivní (jednosměrný) test</a:t>
            </a:r>
          </a:p>
          <a:p>
            <a:r>
              <a:rPr lang="cs-CZ" dirty="0" smtClean="0"/>
              <a:t>Není nutno </a:t>
            </a:r>
            <a:r>
              <a:rPr lang="cs-CZ" smtClean="0"/>
              <a:t>řešit </a:t>
            </a:r>
            <a:r>
              <a:rPr lang="cs-CZ" smtClean="0"/>
              <a:t>reakce u otázek, snad později jako celkové hodnocení zkoušky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033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V REÁLNÉM ČASE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zabránit přístupu k testu mimo učebnu</a:t>
            </a:r>
          </a:p>
          <a:p>
            <a:r>
              <a:rPr lang="cs-CZ" dirty="0" smtClean="0"/>
              <a:t>zabránit, aby student „neopisoval“ z internetu nebo přímo z materiálů </a:t>
            </a:r>
            <a:r>
              <a:rPr lang="cs-CZ" smtClean="0"/>
              <a:t>v </a:t>
            </a:r>
            <a:r>
              <a:rPr lang="cs-CZ" smtClean="0"/>
              <a:t>MOODLE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57200" y="1916832"/>
            <a:ext cx="49136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 smtClean="0"/>
              <a:t>Nutná zabezpečení testu:</a:t>
            </a:r>
            <a:endParaRPr lang="cs-CZ" sz="3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48408" y="4921678"/>
            <a:ext cx="1423045" cy="142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49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zajistit, aby student neopisoval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Skrýt před testem celé lekce/témata</a:t>
            </a:r>
          </a:p>
          <a:p>
            <a:r>
              <a:rPr lang="cs-CZ" dirty="0" smtClean="0"/>
              <a:t>Velké okno + Java = zákaz COPY a PASTE</a:t>
            </a:r>
          </a:p>
          <a:p>
            <a:r>
              <a:rPr lang="cs-CZ" dirty="0" smtClean="0"/>
              <a:t>Na úrovni (</a:t>
            </a:r>
            <a:r>
              <a:rPr lang="cs-CZ" dirty="0" err="1" smtClean="0"/>
              <a:t>admin</a:t>
            </a:r>
            <a:r>
              <a:rPr lang="cs-CZ" dirty="0" smtClean="0"/>
              <a:t>) zakázat určité www-adresy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Systémové řešení</a:t>
            </a:r>
            <a:endParaRPr lang="cs-CZ" dirty="0"/>
          </a:p>
          <a:p>
            <a:r>
              <a:rPr lang="cs-CZ" sz="2400" dirty="0">
                <a:hlinkClick r:id="rId2"/>
              </a:rPr>
              <a:t>http://</a:t>
            </a:r>
            <a:r>
              <a:rPr lang="cs-CZ" sz="2400" dirty="0" smtClean="0">
                <a:hlinkClick r:id="rId2"/>
              </a:rPr>
              <a:t>docs.moodle.org/dev/Quiz_access_rules</a:t>
            </a:r>
            <a:endParaRPr lang="cs-CZ" sz="24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827584" y="5589240"/>
            <a:ext cx="5364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</a:t>
            </a:r>
            <a:r>
              <a:rPr lang="cs-CZ">
                <a:hlinkClick r:id="rId3"/>
              </a:rPr>
              <a:t>://</a:t>
            </a:r>
            <a:r>
              <a:rPr lang="cs-CZ" smtClean="0">
                <a:hlinkClick r:id="rId3"/>
              </a:rPr>
              <a:t>moodle.org/mod/forum/discuss.php?d=187496</a:t>
            </a:r>
            <a:endParaRPr lang="cs-CZ" smtClean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96100" y="4829175"/>
            <a:ext cx="22479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2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Další nastavení </a:t>
            </a:r>
            <a:br>
              <a:rPr lang="cs-CZ" dirty="0" smtClean="0"/>
            </a:br>
            <a:r>
              <a:rPr lang="cs-CZ" dirty="0" smtClean="0"/>
              <a:t>testu v reálném čase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Vlastnosti testu</a:t>
            </a:r>
          </a:p>
          <a:p>
            <a:r>
              <a:rPr lang="cs-CZ" dirty="0" smtClean="0"/>
              <a:t>Skrytý (viditelný jenom při zkoušce)</a:t>
            </a:r>
          </a:p>
          <a:p>
            <a:r>
              <a:rPr lang="cs-CZ" dirty="0" smtClean="0"/>
              <a:t>Heslo</a:t>
            </a:r>
          </a:p>
          <a:p>
            <a:r>
              <a:rPr lang="cs-CZ" dirty="0" smtClean="0"/>
              <a:t>IP adresa dovolených počítačů</a:t>
            </a:r>
          </a:p>
          <a:p>
            <a:r>
              <a:rPr lang="cs-CZ" dirty="0" smtClean="0"/>
              <a:t>Časový limit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2" y="4697982"/>
            <a:ext cx="7075487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91880" y="4149080"/>
            <a:ext cx="53721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236296" y="2204864"/>
            <a:ext cx="1440160" cy="158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636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Srovnání testů v reálném čase a klasických </a:t>
            </a:r>
            <a:r>
              <a:rPr lang="cs-CZ" dirty="0"/>
              <a:t>písemných testů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7174" name="AutoShape 6" descr="Výsledek obrázku pro fig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76" name="AutoShape 8" descr="Výsledek obrázku pro fig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78" name="AutoShape 10" descr="Výsledek obrázku pro fig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80" name="AutoShape 12" descr="Výsledek obrázku pro fig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82" name="Picture 14" descr="Výsledek obrázku pro figh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068960"/>
            <a:ext cx="3564396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9788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Nevýhody MOODLE testů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Bariéry: </a:t>
            </a:r>
          </a:p>
          <a:p>
            <a:pPr lvl="1"/>
            <a:r>
              <a:rPr lang="cs-CZ" dirty="0" smtClean="0"/>
              <a:t>zvyková (železná košile)</a:t>
            </a:r>
          </a:p>
          <a:p>
            <a:pPr lvl="1"/>
            <a:r>
              <a:rPr lang="cs-CZ" dirty="0" smtClean="0"/>
              <a:t>technická (práce s počítačem)</a:t>
            </a:r>
          </a:p>
          <a:p>
            <a:pPr lvl="1"/>
            <a:r>
              <a:rPr lang="cs-CZ" dirty="0" smtClean="0"/>
              <a:t>syntaktická (pravidla MOODLE)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Formulace otázek z jiných úhlů pohledu = hledání „dobrých“ otázek </a:t>
            </a:r>
            <a:r>
              <a:rPr lang="cs-CZ" smtClean="0"/>
              <a:t>a </a:t>
            </a:r>
            <a:r>
              <a:rPr lang="cs-CZ" smtClean="0"/>
              <a:t>nesprávných </a:t>
            </a:r>
            <a:r>
              <a:rPr lang="cs-CZ" dirty="0" smtClean="0"/>
              <a:t>odpovědí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screen"/>
          <a:srcRect l="27056" r="14981"/>
          <a:stretch/>
        </p:blipFill>
        <p:spPr>
          <a:xfrm>
            <a:off x="6876256" y="1370013"/>
            <a:ext cx="1656184" cy="2857348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>
            <a:off x="5004048" y="2492896"/>
            <a:ext cx="1656184" cy="2160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95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MOODLE testů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779096" cy="4525963"/>
          </a:xfrm>
        </p:spPr>
        <p:txBody>
          <a:bodyPr/>
          <a:lstStyle/>
          <a:p>
            <a:r>
              <a:rPr lang="cs-CZ" dirty="0" smtClean="0"/>
              <a:t>Databáze otázek pro </a:t>
            </a:r>
            <a:r>
              <a:rPr lang="cs-CZ" b="1" dirty="0" smtClean="0"/>
              <a:t>příští použití</a:t>
            </a:r>
          </a:p>
          <a:p>
            <a:r>
              <a:rPr lang="cs-CZ" b="1" dirty="0" smtClean="0"/>
              <a:t>Archivace</a:t>
            </a:r>
            <a:r>
              <a:rPr lang="cs-CZ" dirty="0" smtClean="0"/>
              <a:t> otázek i odpovědí</a:t>
            </a:r>
          </a:p>
          <a:p>
            <a:r>
              <a:rPr lang="cs-CZ" b="1" dirty="0" smtClean="0"/>
              <a:t>Čitelnost</a:t>
            </a:r>
            <a:r>
              <a:rPr lang="cs-CZ" dirty="0" smtClean="0"/>
              <a:t> odpovědí</a:t>
            </a:r>
          </a:p>
          <a:p>
            <a:r>
              <a:rPr lang="cs-CZ" b="1" dirty="0"/>
              <a:t>Velká průchodnost </a:t>
            </a:r>
            <a:r>
              <a:rPr lang="cs-CZ" dirty="0"/>
              <a:t>(kapacita) testů (lze vyzkoušet až 150 studentů za den</a:t>
            </a:r>
          </a:p>
          <a:p>
            <a:r>
              <a:rPr lang="cs-CZ" b="1" dirty="0" smtClean="0"/>
              <a:t>Objektivita</a:t>
            </a:r>
            <a:r>
              <a:rPr lang="cs-CZ" dirty="0" smtClean="0"/>
              <a:t> (stejný „metr“) – omezení zaujatosti otázek a hodnocení odpovědí </a:t>
            </a:r>
            <a:r>
              <a:rPr lang="cs-CZ" smtClean="0"/>
              <a:t>podle </a:t>
            </a:r>
            <a:r>
              <a:rPr lang="cs-CZ" smtClean="0"/>
              <a:t>nálady či délky sukně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9717" t="20849" r="14765"/>
          <a:stretch/>
        </p:blipFill>
        <p:spPr>
          <a:xfrm>
            <a:off x="7370972" y="836712"/>
            <a:ext cx="1773028" cy="3212976"/>
          </a:xfrm>
          <a:prstGeom prst="rect">
            <a:avLst/>
          </a:prstGeom>
        </p:spPr>
      </p:pic>
      <p:pic>
        <p:nvPicPr>
          <p:cNvPr id="5122" name="Picture 2" descr="Výsledek obrázku pro student sex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3761656"/>
            <a:ext cx="2065921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797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Výhody oprav MOODLE testů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4952" y="1340768"/>
            <a:ext cx="9019048" cy="489523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 rot="16200000">
            <a:off x="328951" y="3272219"/>
            <a:ext cx="934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správně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 rot="16200000">
            <a:off x="172211" y="5079762"/>
            <a:ext cx="124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Výběr chyb</a:t>
            </a:r>
            <a:endParaRPr lang="cs-CZ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13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myslet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3074" name="Picture 2" descr="Výsledek obrázku pro do not forg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852936"/>
            <a:ext cx="2085975" cy="2190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33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Archivace, </a:t>
            </a:r>
            <a:r>
              <a:rPr lang="cs-CZ" dirty="0" err="1" smtClean="0"/>
              <a:t>odregistrace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988840"/>
            <a:ext cx="8136904" cy="1224136"/>
          </a:xfrm>
        </p:spPr>
        <p:txBody>
          <a:bodyPr>
            <a:noAutofit/>
          </a:bodyPr>
          <a:lstStyle/>
          <a:p>
            <a:r>
              <a:rPr lang="cs-CZ" sz="1800" dirty="0" smtClean="0"/>
              <a:t>Problém, který si zpočátku možná neuvědomíme, je </a:t>
            </a:r>
            <a:r>
              <a:rPr lang="cs-CZ" sz="1800" dirty="0" err="1" smtClean="0"/>
              <a:t>odregistrace</a:t>
            </a:r>
            <a:r>
              <a:rPr lang="cs-CZ" sz="1800" dirty="0" smtClean="0"/>
              <a:t> studenta</a:t>
            </a:r>
          </a:p>
          <a:p>
            <a:r>
              <a:rPr lang="cs-CZ" sz="1800" dirty="0" err="1" smtClean="0"/>
              <a:t>Odregistrace</a:t>
            </a:r>
            <a:r>
              <a:rPr lang="cs-CZ" sz="1800" dirty="0" smtClean="0"/>
              <a:t> znamená ztrátu výsledku testu/testů, tj. základu hodnocení!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4064" y="3752200"/>
            <a:ext cx="1924050" cy="20764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81530" y="3778714"/>
            <a:ext cx="6763798" cy="2049936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64064" y="1244124"/>
            <a:ext cx="8340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Povinné uchovávání zkouškových testů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7596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čem budu mluvit?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7067128" cy="3921299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dirty="0" smtClean="0"/>
              <a:t>Testy ve VŠ-výuce CHEMIE/STATISTIKY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dirty="0" smtClean="0"/>
              <a:t>Test v reálném čase jako náhrada ústního/písemného zkoušení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dirty="0" smtClean="0"/>
              <a:t>Na co myslet, moje zkušenosti (zabezpečení, archivace)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32240" y="3861048"/>
            <a:ext cx="2145978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052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90797" y="2218839"/>
            <a:ext cx="5962405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492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dirty="0" smtClean="0"/>
              <a:t>MOODLE pro VÝUKU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5803" y="2756211"/>
            <a:ext cx="6350493" cy="3308934"/>
          </a:xfrm>
        </p:spPr>
        <p:txBody>
          <a:bodyPr>
            <a:normAutofit/>
          </a:bodyPr>
          <a:lstStyle/>
          <a:p>
            <a:r>
              <a:rPr lang="cs-CZ" b="1" dirty="0" smtClean="0"/>
              <a:t>Výuka</a:t>
            </a:r>
          </a:p>
          <a:p>
            <a:endParaRPr lang="cs-CZ" b="1" dirty="0" smtClean="0"/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r>
              <a:rPr lang="cs-CZ" b="1" dirty="0" smtClean="0"/>
              <a:t>zkoušení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0" y="2798363"/>
            <a:ext cx="1502128" cy="1502128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>
          <a:xfrm>
            <a:off x="3160145" y="2640687"/>
            <a:ext cx="1800200" cy="90874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31840" y="4797152"/>
            <a:ext cx="1474554" cy="1474554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>
            <a:off x="4511889" y="5142969"/>
            <a:ext cx="1451880" cy="6836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7200" y="284228"/>
            <a:ext cx="2746648" cy="2057335"/>
          </a:xfrm>
          <a:prstGeom prst="rect">
            <a:avLst/>
          </a:prstGeom>
        </p:spPr>
      </p:pic>
      <p:sp>
        <p:nvSpPr>
          <p:cNvPr id="5" name="Volný tvar 4"/>
          <p:cNvSpPr/>
          <p:nvPr/>
        </p:nvSpPr>
        <p:spPr>
          <a:xfrm rot="1072148">
            <a:off x="3216148" y="4835124"/>
            <a:ext cx="732343" cy="664655"/>
          </a:xfrm>
          <a:custGeom>
            <a:avLst/>
            <a:gdLst>
              <a:gd name="connsiteX0" fmla="*/ 399495 w 763480"/>
              <a:gd name="connsiteY0" fmla="*/ 14977 h 600903"/>
              <a:gd name="connsiteX1" fmla="*/ 284085 w 763480"/>
              <a:gd name="connsiteY1" fmla="*/ 32733 h 600903"/>
              <a:gd name="connsiteX2" fmla="*/ 221942 w 763480"/>
              <a:gd name="connsiteY2" fmla="*/ 59366 h 600903"/>
              <a:gd name="connsiteX3" fmla="*/ 195309 w 763480"/>
              <a:gd name="connsiteY3" fmla="*/ 68243 h 600903"/>
              <a:gd name="connsiteX4" fmla="*/ 177553 w 763480"/>
              <a:gd name="connsiteY4" fmla="*/ 85999 h 600903"/>
              <a:gd name="connsiteX5" fmla="*/ 124287 w 763480"/>
              <a:gd name="connsiteY5" fmla="*/ 121509 h 600903"/>
              <a:gd name="connsiteX6" fmla="*/ 79899 w 763480"/>
              <a:gd name="connsiteY6" fmla="*/ 157020 h 600903"/>
              <a:gd name="connsiteX7" fmla="*/ 62144 w 763480"/>
              <a:gd name="connsiteY7" fmla="*/ 183653 h 600903"/>
              <a:gd name="connsiteX8" fmla="*/ 44388 w 763480"/>
              <a:gd name="connsiteY8" fmla="*/ 201408 h 600903"/>
              <a:gd name="connsiteX9" fmla="*/ 35511 w 763480"/>
              <a:gd name="connsiteY9" fmla="*/ 245797 h 600903"/>
              <a:gd name="connsiteX10" fmla="*/ 17755 w 763480"/>
              <a:gd name="connsiteY10" fmla="*/ 299063 h 600903"/>
              <a:gd name="connsiteX11" fmla="*/ 8878 w 763480"/>
              <a:gd name="connsiteY11" fmla="*/ 325696 h 600903"/>
              <a:gd name="connsiteX12" fmla="*/ 0 w 763480"/>
              <a:gd name="connsiteY12" fmla="*/ 352329 h 600903"/>
              <a:gd name="connsiteX13" fmla="*/ 26633 w 763480"/>
              <a:gd name="connsiteY13" fmla="*/ 467738 h 600903"/>
              <a:gd name="connsiteX14" fmla="*/ 44388 w 763480"/>
              <a:gd name="connsiteY14" fmla="*/ 485494 h 600903"/>
              <a:gd name="connsiteX15" fmla="*/ 71021 w 763480"/>
              <a:gd name="connsiteY15" fmla="*/ 538760 h 600903"/>
              <a:gd name="connsiteX16" fmla="*/ 97654 w 763480"/>
              <a:gd name="connsiteY16" fmla="*/ 547637 h 600903"/>
              <a:gd name="connsiteX17" fmla="*/ 168676 w 763480"/>
              <a:gd name="connsiteY17" fmla="*/ 583148 h 600903"/>
              <a:gd name="connsiteX18" fmla="*/ 195309 w 763480"/>
              <a:gd name="connsiteY18" fmla="*/ 592026 h 600903"/>
              <a:gd name="connsiteX19" fmla="*/ 221942 w 763480"/>
              <a:gd name="connsiteY19" fmla="*/ 600903 h 600903"/>
              <a:gd name="connsiteX20" fmla="*/ 363984 w 763480"/>
              <a:gd name="connsiteY20" fmla="*/ 583148 h 600903"/>
              <a:gd name="connsiteX21" fmla="*/ 390617 w 763480"/>
              <a:gd name="connsiteY21" fmla="*/ 574270 h 600903"/>
              <a:gd name="connsiteX22" fmla="*/ 408373 w 763480"/>
              <a:gd name="connsiteY22" fmla="*/ 556515 h 600903"/>
              <a:gd name="connsiteX23" fmla="*/ 461639 w 763480"/>
              <a:gd name="connsiteY23" fmla="*/ 538760 h 600903"/>
              <a:gd name="connsiteX24" fmla="*/ 488272 w 763480"/>
              <a:gd name="connsiteY24" fmla="*/ 529882 h 600903"/>
              <a:gd name="connsiteX25" fmla="*/ 514905 w 763480"/>
              <a:gd name="connsiteY25" fmla="*/ 521004 h 600903"/>
              <a:gd name="connsiteX26" fmla="*/ 541538 w 763480"/>
              <a:gd name="connsiteY26" fmla="*/ 503249 h 600903"/>
              <a:gd name="connsiteX27" fmla="*/ 559293 w 763480"/>
              <a:gd name="connsiteY27" fmla="*/ 476616 h 600903"/>
              <a:gd name="connsiteX28" fmla="*/ 577049 w 763480"/>
              <a:gd name="connsiteY28" fmla="*/ 458861 h 600903"/>
              <a:gd name="connsiteX29" fmla="*/ 585926 w 763480"/>
              <a:gd name="connsiteY29" fmla="*/ 432228 h 600903"/>
              <a:gd name="connsiteX30" fmla="*/ 612559 w 763480"/>
              <a:gd name="connsiteY30" fmla="*/ 423350 h 600903"/>
              <a:gd name="connsiteX31" fmla="*/ 648070 w 763480"/>
              <a:gd name="connsiteY31" fmla="*/ 387839 h 600903"/>
              <a:gd name="connsiteX32" fmla="*/ 683581 w 763480"/>
              <a:gd name="connsiteY32" fmla="*/ 343451 h 600903"/>
              <a:gd name="connsiteX33" fmla="*/ 710214 w 763480"/>
              <a:gd name="connsiteY33" fmla="*/ 299063 h 600903"/>
              <a:gd name="connsiteX34" fmla="*/ 763480 w 763480"/>
              <a:gd name="connsiteY34" fmla="*/ 228041 h 600903"/>
              <a:gd name="connsiteX35" fmla="*/ 754602 w 763480"/>
              <a:gd name="connsiteY35" fmla="*/ 59366 h 600903"/>
              <a:gd name="connsiteX36" fmla="*/ 736847 w 763480"/>
              <a:gd name="connsiteY36" fmla="*/ 41610 h 600903"/>
              <a:gd name="connsiteX37" fmla="*/ 683581 w 763480"/>
              <a:gd name="connsiteY37" fmla="*/ 23855 h 600903"/>
              <a:gd name="connsiteX38" fmla="*/ 577049 w 763480"/>
              <a:gd name="connsiteY38" fmla="*/ 6100 h 600903"/>
              <a:gd name="connsiteX39" fmla="*/ 399495 w 763480"/>
              <a:gd name="connsiteY39" fmla="*/ 14977 h 60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63480" h="600903">
                <a:moveTo>
                  <a:pt x="399495" y="14977"/>
                </a:moveTo>
                <a:cubicBezTo>
                  <a:pt x="350668" y="19416"/>
                  <a:pt x="333016" y="18753"/>
                  <a:pt x="284085" y="32733"/>
                </a:cubicBezTo>
                <a:cubicBezTo>
                  <a:pt x="242436" y="44632"/>
                  <a:pt x="269302" y="39069"/>
                  <a:pt x="221942" y="59366"/>
                </a:cubicBezTo>
                <a:cubicBezTo>
                  <a:pt x="213341" y="63052"/>
                  <a:pt x="204187" y="65284"/>
                  <a:pt x="195309" y="68243"/>
                </a:cubicBezTo>
                <a:cubicBezTo>
                  <a:pt x="189390" y="74162"/>
                  <a:pt x="184249" y="80977"/>
                  <a:pt x="177553" y="85999"/>
                </a:cubicBezTo>
                <a:cubicBezTo>
                  <a:pt x="160482" y="98802"/>
                  <a:pt x="139376" y="106420"/>
                  <a:pt x="124287" y="121509"/>
                </a:cubicBezTo>
                <a:cubicBezTo>
                  <a:pt x="98988" y="146810"/>
                  <a:pt x="113496" y="134622"/>
                  <a:pt x="79899" y="157020"/>
                </a:cubicBezTo>
                <a:cubicBezTo>
                  <a:pt x="73981" y="165898"/>
                  <a:pt x="68809" y="175322"/>
                  <a:pt x="62144" y="183653"/>
                </a:cubicBezTo>
                <a:cubicBezTo>
                  <a:pt x="56915" y="190189"/>
                  <a:pt x="47685" y="193715"/>
                  <a:pt x="44388" y="201408"/>
                </a:cubicBezTo>
                <a:cubicBezTo>
                  <a:pt x="38444" y="215277"/>
                  <a:pt x="39481" y="231239"/>
                  <a:pt x="35511" y="245797"/>
                </a:cubicBezTo>
                <a:cubicBezTo>
                  <a:pt x="30587" y="263853"/>
                  <a:pt x="23673" y="281308"/>
                  <a:pt x="17755" y="299063"/>
                </a:cubicBezTo>
                <a:lnTo>
                  <a:pt x="8878" y="325696"/>
                </a:lnTo>
                <a:lnTo>
                  <a:pt x="0" y="352329"/>
                </a:lnTo>
                <a:cubicBezTo>
                  <a:pt x="2442" y="369419"/>
                  <a:pt x="10386" y="451490"/>
                  <a:pt x="26633" y="467738"/>
                </a:cubicBezTo>
                <a:lnTo>
                  <a:pt x="44388" y="485494"/>
                </a:lnTo>
                <a:cubicBezTo>
                  <a:pt x="50236" y="503038"/>
                  <a:pt x="55377" y="526245"/>
                  <a:pt x="71021" y="538760"/>
                </a:cubicBezTo>
                <a:cubicBezTo>
                  <a:pt x="78328" y="544606"/>
                  <a:pt x="88776" y="544678"/>
                  <a:pt x="97654" y="547637"/>
                </a:cubicBezTo>
                <a:cubicBezTo>
                  <a:pt x="128644" y="578627"/>
                  <a:pt x="107469" y="562746"/>
                  <a:pt x="168676" y="583148"/>
                </a:cubicBezTo>
                <a:lnTo>
                  <a:pt x="195309" y="592026"/>
                </a:lnTo>
                <a:lnTo>
                  <a:pt x="221942" y="600903"/>
                </a:lnTo>
                <a:cubicBezTo>
                  <a:pt x="266602" y="596437"/>
                  <a:pt x="318926" y="593161"/>
                  <a:pt x="363984" y="583148"/>
                </a:cubicBezTo>
                <a:cubicBezTo>
                  <a:pt x="373119" y="581118"/>
                  <a:pt x="381739" y="577229"/>
                  <a:pt x="390617" y="574270"/>
                </a:cubicBezTo>
                <a:cubicBezTo>
                  <a:pt x="396536" y="568352"/>
                  <a:pt x="400887" y="560258"/>
                  <a:pt x="408373" y="556515"/>
                </a:cubicBezTo>
                <a:cubicBezTo>
                  <a:pt x="425113" y="548145"/>
                  <a:pt x="443884" y="544678"/>
                  <a:pt x="461639" y="538760"/>
                </a:cubicBezTo>
                <a:lnTo>
                  <a:pt x="488272" y="529882"/>
                </a:lnTo>
                <a:cubicBezTo>
                  <a:pt x="497150" y="526923"/>
                  <a:pt x="507119" y="526195"/>
                  <a:pt x="514905" y="521004"/>
                </a:cubicBezTo>
                <a:lnTo>
                  <a:pt x="541538" y="503249"/>
                </a:lnTo>
                <a:cubicBezTo>
                  <a:pt x="547456" y="494371"/>
                  <a:pt x="552628" y="484947"/>
                  <a:pt x="559293" y="476616"/>
                </a:cubicBezTo>
                <a:cubicBezTo>
                  <a:pt x="564522" y="470080"/>
                  <a:pt x="572743" y="466038"/>
                  <a:pt x="577049" y="458861"/>
                </a:cubicBezTo>
                <a:cubicBezTo>
                  <a:pt x="581864" y="450837"/>
                  <a:pt x="579309" y="438845"/>
                  <a:pt x="585926" y="432228"/>
                </a:cubicBezTo>
                <a:cubicBezTo>
                  <a:pt x="592543" y="425611"/>
                  <a:pt x="603681" y="426309"/>
                  <a:pt x="612559" y="423350"/>
                </a:cubicBezTo>
                <a:cubicBezTo>
                  <a:pt x="624396" y="411513"/>
                  <a:pt x="638784" y="401768"/>
                  <a:pt x="648070" y="387839"/>
                </a:cubicBezTo>
                <a:cubicBezTo>
                  <a:pt x="670468" y="354242"/>
                  <a:pt x="658280" y="368750"/>
                  <a:pt x="683581" y="343451"/>
                </a:cubicBezTo>
                <a:cubicBezTo>
                  <a:pt x="700555" y="292526"/>
                  <a:pt x="680966" y="338060"/>
                  <a:pt x="710214" y="299063"/>
                </a:cubicBezTo>
                <a:cubicBezTo>
                  <a:pt x="770448" y="218751"/>
                  <a:pt x="722758" y="268763"/>
                  <a:pt x="763480" y="228041"/>
                </a:cubicBezTo>
                <a:cubicBezTo>
                  <a:pt x="760521" y="171816"/>
                  <a:pt x="762564" y="115103"/>
                  <a:pt x="754602" y="59366"/>
                </a:cubicBezTo>
                <a:cubicBezTo>
                  <a:pt x="753418" y="51080"/>
                  <a:pt x="744333" y="45353"/>
                  <a:pt x="736847" y="41610"/>
                </a:cubicBezTo>
                <a:cubicBezTo>
                  <a:pt x="720107" y="33240"/>
                  <a:pt x="701336" y="29773"/>
                  <a:pt x="683581" y="23855"/>
                </a:cubicBezTo>
                <a:cubicBezTo>
                  <a:pt x="628061" y="5348"/>
                  <a:pt x="676172" y="19316"/>
                  <a:pt x="577049" y="6100"/>
                </a:cubicBezTo>
                <a:cubicBezTo>
                  <a:pt x="455729" y="-10076"/>
                  <a:pt x="448322" y="10538"/>
                  <a:pt x="399495" y="14977"/>
                </a:cubicBezTo>
                <a:close/>
              </a:path>
            </a:pathLst>
          </a:cu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084861" y="4615253"/>
            <a:ext cx="85405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804248" y="2492896"/>
            <a:ext cx="169102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98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Rozdíl mezi </a:t>
            </a:r>
            <a:br>
              <a:rPr lang="cs-CZ" dirty="0" smtClean="0"/>
            </a:br>
            <a:r>
              <a:rPr lang="cs-CZ" dirty="0" smtClean="0"/>
              <a:t>obecným testem na počítači </a:t>
            </a:r>
            <a:br>
              <a:rPr lang="cs-CZ" dirty="0" smtClean="0"/>
            </a:br>
            <a:r>
              <a:rPr lang="cs-CZ" smtClean="0"/>
              <a:t>a </a:t>
            </a:r>
            <a:r>
              <a:rPr lang="cs-CZ" smtClean="0"/>
              <a:t>Moodle-testem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Pro uživatele </a:t>
            </a:r>
            <a:r>
              <a:rPr lang="cs-CZ" dirty="0" err="1" smtClean="0"/>
              <a:t>MOODLu</a:t>
            </a:r>
            <a:r>
              <a:rPr lang="cs-CZ" dirty="0" smtClean="0"/>
              <a:t>, kteří absolvovali MOODLE-výuku – známé prostředí, jednoduché instrukce, není potřeba  číst manuály</a:t>
            </a:r>
          </a:p>
          <a:p>
            <a:r>
              <a:rPr lang="cs-CZ" dirty="0" smtClean="0"/>
              <a:t>Forma (formulace) otázek může být variabilní (ne </a:t>
            </a:r>
            <a:r>
              <a:rPr lang="cs-CZ" smtClean="0"/>
              <a:t>pouze </a:t>
            </a:r>
            <a:r>
              <a:rPr lang="cs-CZ" smtClean="0"/>
              <a:t>a/b/c/d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6638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Běžný test – domácí úkol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75856" y="1628800"/>
            <a:ext cx="5400600" cy="49505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1268760"/>
            <a:ext cx="4608638" cy="4392488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2106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64288" y="5245100"/>
            <a:ext cx="1752600" cy="14763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TEST </a:t>
            </a:r>
            <a:r>
              <a:rPr lang="cs-CZ" dirty="0"/>
              <a:t>jako </a:t>
            </a:r>
            <a:r>
              <a:rPr lang="cs-CZ" dirty="0" smtClean="0"/>
              <a:t>prostředek </a:t>
            </a:r>
            <a:r>
              <a:rPr lang="cs-CZ" dirty="0"/>
              <a:t>pro </a:t>
            </a:r>
            <a:r>
              <a:rPr lang="cs-CZ" dirty="0" smtClean="0"/>
              <a:t>VÝUKU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63402"/>
            <a:ext cx="8229600" cy="4137323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Různorodá forma otázek</a:t>
            </a:r>
          </a:p>
          <a:p>
            <a:endParaRPr lang="cs-CZ" b="1" dirty="0" smtClean="0"/>
          </a:p>
          <a:p>
            <a:r>
              <a:rPr lang="cs-CZ" b="1" dirty="0" smtClean="0"/>
              <a:t>Výuka</a:t>
            </a:r>
            <a:r>
              <a:rPr lang="cs-CZ" dirty="0" smtClean="0"/>
              <a:t> testem se </a:t>
            </a:r>
            <a:r>
              <a:rPr lang="cs-CZ" dirty="0"/>
              <a:t>odehrává formou otázek a odpovědí, </a:t>
            </a:r>
            <a:r>
              <a:rPr lang="cs-CZ" u="sng" dirty="0"/>
              <a:t>ale i </a:t>
            </a:r>
            <a:r>
              <a:rPr lang="cs-CZ" u="sng" dirty="0" smtClean="0"/>
              <a:t>reakcí, tj</a:t>
            </a:r>
            <a:r>
              <a:rPr lang="cs-CZ" u="sng" dirty="0"/>
              <a:t>. hodnocení</a:t>
            </a:r>
            <a:r>
              <a:rPr lang="cs-CZ" dirty="0"/>
              <a:t>. </a:t>
            </a:r>
            <a:endParaRPr lang="cs-CZ" dirty="0" smtClean="0"/>
          </a:p>
          <a:p>
            <a:endParaRPr lang="cs-CZ" dirty="0"/>
          </a:p>
          <a:p>
            <a:r>
              <a:rPr lang="cs-CZ" sz="2400" b="1" dirty="0" smtClean="0"/>
              <a:t>Hodnocení</a:t>
            </a:r>
            <a:r>
              <a:rPr lang="cs-CZ" sz="2400" dirty="0" smtClean="0"/>
              <a:t> by </a:t>
            </a:r>
            <a:r>
              <a:rPr lang="cs-CZ" sz="2400" dirty="0"/>
              <a:t>mělo být specifické </a:t>
            </a:r>
            <a:r>
              <a:rPr lang="cs-CZ" sz="2400" dirty="0" smtClean="0"/>
              <a:t>- jak </a:t>
            </a:r>
            <a:r>
              <a:rPr lang="cs-CZ" sz="2400" dirty="0"/>
              <a:t>pro správnou, tak hlavně pro </a:t>
            </a:r>
            <a:r>
              <a:rPr lang="cs-CZ" sz="2400" dirty="0" smtClean="0"/>
              <a:t>nesprávné odpovědi</a:t>
            </a:r>
            <a:r>
              <a:rPr lang="cs-CZ" sz="2400" dirty="0"/>
              <a:t>, </a:t>
            </a:r>
            <a:r>
              <a:rPr lang="cs-CZ" sz="2400" dirty="0" smtClean="0"/>
              <a:t>kterých </a:t>
            </a:r>
            <a:r>
              <a:rPr lang="cs-CZ" sz="2400" dirty="0"/>
              <a:t>může být nekonečně mnoho, ale některé </a:t>
            </a:r>
            <a:r>
              <a:rPr lang="cs-CZ" sz="2400" u="sng" dirty="0"/>
              <a:t>mohou </a:t>
            </a:r>
            <a:r>
              <a:rPr lang="cs-CZ" sz="2400" u="sng" dirty="0" smtClean="0"/>
              <a:t>být velmi </a:t>
            </a:r>
            <a:r>
              <a:rPr lang="cs-CZ" sz="2400" u="sng" dirty="0"/>
              <a:t>didaktické</a:t>
            </a:r>
            <a:r>
              <a:rPr lang="cs-CZ" sz="2400" dirty="0"/>
              <a:t>, protože vysvětlují </a:t>
            </a:r>
            <a:r>
              <a:rPr lang="cs-CZ" sz="2400" dirty="0" smtClean="0"/>
              <a:t>chybné cesty myšlení.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507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Formulace otázek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cs-CZ" dirty="0"/>
              <a:t>Jednu znalost lze otestovat otázkou </a:t>
            </a:r>
            <a:r>
              <a:rPr lang="cs-CZ" dirty="0" smtClean="0"/>
              <a:t>více </a:t>
            </a:r>
            <a:r>
              <a:rPr lang="cs-CZ" dirty="0"/>
              <a:t>typů (doplňovací </a:t>
            </a:r>
            <a:r>
              <a:rPr lang="cs-CZ" dirty="0" smtClean="0"/>
              <a:t>otázka, </a:t>
            </a:r>
            <a:r>
              <a:rPr lang="cs-CZ" dirty="0" err="1" smtClean="0"/>
              <a:t>abcd</a:t>
            </a:r>
            <a:r>
              <a:rPr lang="cs-CZ" dirty="0" smtClean="0"/>
              <a:t> (MCQ), </a:t>
            </a:r>
            <a:r>
              <a:rPr lang="cs-CZ" dirty="0" err="1"/>
              <a:t>cloze</a:t>
            </a:r>
            <a:r>
              <a:rPr lang="cs-CZ" dirty="0"/>
              <a:t>, s obrázkem…) </a:t>
            </a:r>
          </a:p>
          <a:p>
            <a:r>
              <a:rPr lang="cs-CZ" dirty="0" smtClean="0"/>
              <a:t>Např. </a:t>
            </a:r>
            <a:r>
              <a:rPr lang="cs-CZ" dirty="0"/>
              <a:t>dlouhá </a:t>
            </a:r>
            <a:r>
              <a:rPr lang="cs-CZ" dirty="0" smtClean="0"/>
              <a:t>tvořená </a:t>
            </a:r>
            <a:r>
              <a:rPr lang="cs-CZ" smtClean="0"/>
              <a:t>odpověď </a:t>
            </a:r>
            <a:r>
              <a:rPr lang="cs-CZ" smtClean="0"/>
              <a:t>x </a:t>
            </a:r>
            <a:r>
              <a:rPr lang="cs-CZ" dirty="0" smtClean="0"/>
              <a:t>MCQ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416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Různé formulace - 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4149080"/>
            <a:ext cx="5911686" cy="2448272"/>
          </a:xfrm>
        </p:spPr>
        <p:txBody>
          <a:bodyPr>
            <a:noAutofit/>
          </a:bodyPr>
          <a:lstStyle/>
          <a:p>
            <a:r>
              <a:rPr lang="cs-CZ" sz="1600" smtClean="0"/>
              <a:t>napište </a:t>
            </a:r>
            <a:r>
              <a:rPr lang="cs-CZ" sz="1600" dirty="0"/>
              <a:t>něco o </a:t>
            </a:r>
            <a:r>
              <a:rPr lang="cs-CZ" sz="1600" dirty="0" smtClean="0"/>
              <a:t>kvádru…. dto</a:t>
            </a:r>
          </a:p>
          <a:p>
            <a:r>
              <a:rPr lang="cs-CZ" sz="1600" dirty="0" smtClean="0"/>
              <a:t>který výrok o kvádru je pravdivý</a:t>
            </a:r>
            <a:r>
              <a:rPr lang="cs-CZ" sz="1600" smtClean="0"/>
              <a:t>?  </a:t>
            </a:r>
            <a:r>
              <a:rPr lang="cs-CZ" sz="1600" smtClean="0"/>
              <a:t>…. </a:t>
            </a:r>
            <a:r>
              <a:rPr lang="cs-CZ" sz="1600" smtClean="0"/>
              <a:t>MCQ</a:t>
            </a:r>
            <a:endParaRPr lang="cs-CZ" sz="1600" dirty="0" smtClean="0"/>
          </a:p>
          <a:p>
            <a:r>
              <a:rPr lang="cs-CZ" sz="1600" dirty="0" smtClean="0"/>
              <a:t>vyberte podle obrázku </a:t>
            </a:r>
            <a:r>
              <a:rPr lang="cs-CZ" sz="1600" smtClean="0"/>
              <a:t>kvádr</a:t>
            </a:r>
            <a:r>
              <a:rPr lang="cs-CZ" sz="1600" smtClean="0"/>
              <a:t>….  MCQ s obrázkem</a:t>
            </a:r>
            <a:endParaRPr lang="cs-CZ" sz="1600" dirty="0" smtClean="0"/>
          </a:p>
          <a:p>
            <a:r>
              <a:rPr lang="cs-CZ" sz="1600" dirty="0" smtClean="0"/>
              <a:t>...jehož stěny tvoří </a:t>
            </a:r>
            <a:r>
              <a:rPr lang="cs-CZ" sz="1600" dirty="0" smtClean="0">
                <a:solidFill>
                  <a:srgbClr val="FF0000"/>
                </a:solidFill>
              </a:rPr>
              <a:t>?X?</a:t>
            </a:r>
            <a:r>
              <a:rPr lang="cs-CZ" sz="1600" dirty="0" smtClean="0"/>
              <a:t> pravoúhlých čtyřúhelníků</a:t>
            </a:r>
            <a:r>
              <a:rPr lang="cs-CZ" sz="1600" smtClean="0"/>
              <a:t>... </a:t>
            </a:r>
            <a:r>
              <a:rPr lang="cs-CZ" sz="1600" smtClean="0"/>
              <a:t> </a:t>
            </a:r>
            <a:r>
              <a:rPr lang="cs-CZ" sz="1600" dirty="0" err="1" smtClean="0"/>
              <a:t>cloze</a:t>
            </a:r>
            <a:endParaRPr lang="cs-CZ" sz="1600" dirty="0" smtClean="0"/>
          </a:p>
          <a:p>
            <a:r>
              <a:rPr lang="cs-CZ" sz="1600" dirty="0" smtClean="0"/>
              <a:t>jak se spočítá povrch/objem kvádru? …</a:t>
            </a:r>
            <a:r>
              <a:rPr lang="cs-CZ" sz="1600" dirty="0" err="1" smtClean="0"/>
              <a:t>kto</a:t>
            </a:r>
            <a:endParaRPr lang="cs-CZ" sz="1600" dirty="0" smtClean="0"/>
          </a:p>
          <a:p>
            <a:r>
              <a:rPr lang="cs-CZ" sz="1600" dirty="0" smtClean="0"/>
              <a:t>Vyberte vzorec pro výpočet objemu kvádru </a:t>
            </a:r>
            <a:r>
              <a:rPr lang="cs-CZ" sz="1600" smtClean="0"/>
              <a:t>V</a:t>
            </a:r>
            <a:r>
              <a:rPr lang="cs-CZ" sz="1600" smtClean="0"/>
              <a:t>= </a:t>
            </a:r>
            <a:r>
              <a:rPr lang="cs-CZ" sz="1600" dirty="0" err="1" smtClean="0"/>
              <a:t>a.b.c</a:t>
            </a:r>
            <a:r>
              <a:rPr lang="cs-CZ" sz="1600" dirty="0" smtClean="0"/>
              <a:t>/</a:t>
            </a:r>
            <a:r>
              <a:rPr lang="cs-CZ" sz="1600" dirty="0" err="1" smtClean="0"/>
              <a:t>a+b+c</a:t>
            </a:r>
            <a:endParaRPr lang="cs-CZ" sz="1600" dirty="0" smtClean="0"/>
          </a:p>
          <a:p>
            <a:r>
              <a:rPr lang="cs-CZ" sz="1600" dirty="0" smtClean="0"/>
              <a:t>Vypočtěte povrch kvádru, když a=4, b=5, c=6</a:t>
            </a:r>
            <a:r>
              <a:rPr lang="cs-CZ" sz="1600" smtClean="0"/>
              <a:t>… </a:t>
            </a:r>
            <a:r>
              <a:rPr lang="cs-CZ" sz="1600" smtClean="0"/>
              <a:t>výpočetní</a:t>
            </a:r>
          </a:p>
          <a:p>
            <a:r>
              <a:rPr lang="cs-CZ" sz="1600" smtClean="0"/>
              <a:t> </a:t>
            </a:r>
            <a:r>
              <a:rPr lang="cs-CZ" sz="1600" smtClean="0"/>
              <a:t>atd.</a:t>
            </a:r>
            <a:endParaRPr lang="cs-CZ" sz="1600" dirty="0" smtClean="0"/>
          </a:p>
          <a:p>
            <a:endParaRPr lang="cs-CZ" sz="1600" dirty="0" smtClean="0"/>
          </a:p>
          <a:p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60232" y="4077071"/>
            <a:ext cx="1591589" cy="23963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/>
        </p:blipFill>
        <p:spPr bwMode="auto">
          <a:xfrm>
            <a:off x="539552" y="1801596"/>
            <a:ext cx="5911686" cy="210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6373097" y="1876522"/>
            <a:ext cx="2952327" cy="167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605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chybné cesty myšlení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Didaktické hodnocení</a:t>
            </a:r>
          </a:p>
          <a:p>
            <a:r>
              <a:rPr lang="cs-CZ" dirty="0" smtClean="0"/>
              <a:t>Co je těžší? Kilo peří nebo kilo olova?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Kilo olova</a:t>
            </a:r>
          </a:p>
          <a:p>
            <a:pPr lvl="1"/>
            <a:r>
              <a:rPr lang="cs-CZ" smtClean="0"/>
              <a:t>Ne, otázka </a:t>
            </a:r>
            <a:r>
              <a:rPr lang="cs-CZ" dirty="0" smtClean="0"/>
              <a:t>nebyla o měrné hmotnosti (hustotě=hmotnost jednotkového objemu), ale o hmotnosti (váze)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Aha, tak tedy hmotnost je stejná, 1 kg</a:t>
            </a:r>
          </a:p>
          <a:p>
            <a:endParaRPr lang="cs-CZ" dirty="0" smtClean="0"/>
          </a:p>
          <a:p>
            <a:r>
              <a:rPr lang="cs-CZ" dirty="0" smtClean="0"/>
              <a:t>Co označuje pořadové číslo prvku periodické tabulce?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Počet elementárních částic v atomu</a:t>
            </a:r>
          </a:p>
          <a:p>
            <a:pPr lvl="1"/>
            <a:r>
              <a:rPr lang="cs-CZ" dirty="0" smtClean="0"/>
              <a:t>Ne, tomuto číslu se také říká „</a:t>
            </a:r>
            <a:r>
              <a:rPr lang="cs-CZ" b="1" dirty="0" smtClean="0"/>
              <a:t>protonové“ </a:t>
            </a:r>
            <a:r>
              <a:rPr lang="cs-CZ" dirty="0" smtClean="0"/>
              <a:t>číslo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Aha, označuje tedy počet </a:t>
            </a:r>
            <a:r>
              <a:rPr lang="cs-CZ" b="1" dirty="0" smtClean="0">
                <a:solidFill>
                  <a:srgbClr val="FF0000"/>
                </a:solidFill>
              </a:rPr>
              <a:t>protonů</a:t>
            </a:r>
            <a:r>
              <a:rPr lang="cs-CZ" dirty="0" smtClean="0">
                <a:solidFill>
                  <a:srgbClr val="FF0000"/>
                </a:solidFill>
              </a:rPr>
              <a:t> v atomu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137282"/>
            <a:ext cx="1701313" cy="246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089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f774b1ced028d9eefc6857f9a9130d8f473c5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5873</TotalTime>
  <Words>627</Words>
  <Application>Microsoft Office PowerPoint</Application>
  <PresentationFormat>Předvádění na obrazovce (4:3)</PresentationFormat>
  <Paragraphs>119</Paragraphs>
  <Slides>20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Snímek 1</vt:lpstr>
      <vt:lpstr>O čem budu mluvit?</vt:lpstr>
      <vt:lpstr>MOODLE pro VÝUKU</vt:lpstr>
      <vt:lpstr>Rozdíl mezi  obecným testem na počítači  a Moodle-testem</vt:lpstr>
      <vt:lpstr>Snímek 5</vt:lpstr>
      <vt:lpstr>TEST jako prostředek pro VÝUKU</vt:lpstr>
      <vt:lpstr>Formulace otázek</vt:lpstr>
      <vt:lpstr>Různé formulace - příklad</vt:lpstr>
      <vt:lpstr>chybné cesty myšlení</vt:lpstr>
      <vt:lpstr>TEST V REÁLNÉM ČASE</vt:lpstr>
      <vt:lpstr>TEST V REÁLNÉM ČASE</vt:lpstr>
      <vt:lpstr>Jak zajistit, aby student neopisoval</vt:lpstr>
      <vt:lpstr>Další nastavení  testu v reálném čase</vt:lpstr>
      <vt:lpstr>Srovnání testů v reálném čase a klasických písemných testů </vt:lpstr>
      <vt:lpstr>Nevýhody MOODLE testů</vt:lpstr>
      <vt:lpstr>Výhody MOODLE testů</vt:lpstr>
      <vt:lpstr>Výhody oprav MOODLE testů</vt:lpstr>
      <vt:lpstr>Na co myslet</vt:lpstr>
      <vt:lpstr>Archivace, odregistrace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Formuláře GoogleDocs</dc:title>
  <dc:creator>Jirka</dc:creator>
  <cp:lastModifiedBy>..</cp:lastModifiedBy>
  <cp:revision>357</cp:revision>
  <dcterms:created xsi:type="dcterms:W3CDTF">2011-11-04T11:26:03Z</dcterms:created>
  <dcterms:modified xsi:type="dcterms:W3CDTF">2016-10-17T14:27:08Z</dcterms:modified>
</cp:coreProperties>
</file>