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01" r:id="rId19"/>
    <p:sldId id="273" r:id="rId20"/>
    <p:sldId id="274" r:id="rId21"/>
    <p:sldId id="275" r:id="rId22"/>
    <p:sldId id="276" r:id="rId23"/>
    <p:sldId id="297" r:id="rId24"/>
    <p:sldId id="298" r:id="rId25"/>
    <p:sldId id="285" r:id="rId26"/>
    <p:sldId id="286" r:id="rId27"/>
    <p:sldId id="287" r:id="rId28"/>
    <p:sldId id="288" r:id="rId29"/>
    <p:sldId id="294" r:id="rId30"/>
    <p:sldId id="289" r:id="rId31"/>
    <p:sldId id="295" r:id="rId32"/>
    <p:sldId id="296" r:id="rId33"/>
    <p:sldId id="302" r:id="rId34"/>
    <p:sldId id="303" r:id="rId35"/>
    <p:sldId id="312" r:id="rId36"/>
    <p:sldId id="31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4" r:id="rId45"/>
    <p:sldId id="311" r:id="rId46"/>
    <p:sldId id="290" r:id="rId47"/>
    <p:sldId id="293" r:id="rId48"/>
    <p:sldId id="29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7"/>
    <p:restoredTop sz="94652"/>
  </p:normalViewPr>
  <p:slideViewPr>
    <p:cSldViewPr snapToGrid="0" snapToObjects="1">
      <p:cViewPr>
        <p:scale>
          <a:sx n="62" d="100"/>
          <a:sy n="62" d="100"/>
        </p:scale>
        <p:origin x="1392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3B334-10E1-F34A-9EE9-7E10D526C86C}" type="datetimeFigureOut">
              <a:rPr lang="sk-SK" smtClean="0"/>
              <a:t>19.10.2016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FD63C-2E19-5E47-BF1A-2AD622E887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481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712EC-B200-B348-9E1B-72B0D3B804AF}" type="datetimeFigureOut">
              <a:rPr lang="sk-SK" smtClean="0"/>
              <a:t>19.10.2016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A44E4-FBE4-3C42-A765-E72729856F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881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06" y="6454223"/>
            <a:ext cx="2173111" cy="26725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Využitie </a:t>
            </a:r>
            <a:r>
              <a:rPr lang="sk-SK" sz="5400" dirty="0" err="1"/>
              <a:t>Moodle</a:t>
            </a:r>
            <a:r>
              <a:rPr lang="sk-SK" sz="5400" dirty="0"/>
              <a:t> v akademickom </a:t>
            </a: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 smtClean="0"/>
              <a:t>a </a:t>
            </a:r>
            <a:r>
              <a:rPr lang="sk-SK" sz="5400" dirty="0"/>
              <a:t>komerčnom prostredí – prípadová štúdia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Peter Švec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913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Ľudia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tím odborníkov z jednotlivých oblastí a oddelení </a:t>
            </a:r>
            <a:r>
              <a:rPr lang="sk-SK" dirty="0" smtClean="0"/>
              <a:t>univerzity</a:t>
            </a:r>
          </a:p>
          <a:p>
            <a:r>
              <a:rPr lang="sk-SK" dirty="0"/>
              <a:t>presné definovanie </a:t>
            </a:r>
            <a:r>
              <a:rPr lang="sk-SK" dirty="0" smtClean="0"/>
              <a:t>zodpovedností</a:t>
            </a:r>
          </a:p>
          <a:p>
            <a:r>
              <a:rPr lang="sk-SK" dirty="0"/>
              <a:t>výzva na spoluprácu a zber </a:t>
            </a:r>
            <a:r>
              <a:rPr lang="sk-SK" dirty="0" smtClean="0"/>
              <a:t>nápadov</a:t>
            </a:r>
          </a:p>
          <a:p>
            <a:r>
              <a:rPr lang="sk-SK" dirty="0"/>
              <a:t>k</a:t>
            </a:r>
            <a:r>
              <a:rPr lang="sk-SK" dirty="0" smtClean="0"/>
              <a:t>omunikácia zmien v postupoch</a:t>
            </a:r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575801" y="365125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9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Nástroje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</a:t>
            </a:r>
            <a:r>
              <a:rPr lang="sk-SK" dirty="0" smtClean="0"/>
              <a:t>aplnenie koncepcie</a:t>
            </a:r>
          </a:p>
          <a:p>
            <a:r>
              <a:rPr lang="sk-SK" dirty="0"/>
              <a:t>d</a:t>
            </a:r>
            <a:r>
              <a:rPr lang="sk-SK" dirty="0" smtClean="0"/>
              <a:t>izajn</a:t>
            </a:r>
          </a:p>
          <a:p>
            <a:r>
              <a:rPr lang="sk-SK" dirty="0" smtClean="0"/>
              <a:t>rozvoj</a:t>
            </a:r>
          </a:p>
          <a:p>
            <a:r>
              <a:rPr lang="sk-SK" dirty="0" smtClean="0"/>
              <a:t>výber LMS</a:t>
            </a:r>
          </a:p>
          <a:p>
            <a:pPr lvl="1"/>
            <a:r>
              <a:rPr lang="sk-SK" dirty="0"/>
              <a:t>integrácie do existujúcich informačných systémov univerzity, </a:t>
            </a:r>
            <a:r>
              <a:rPr lang="sk-SK" dirty="0" err="1"/>
              <a:t>škálovateľnosť</a:t>
            </a:r>
            <a:r>
              <a:rPr lang="sk-SK" dirty="0"/>
              <a:t>, technická podpora, dostupnosť a frekvencia aktualizácií, bezpečnosť, perspektíva ďalšieho rozvoja</a:t>
            </a:r>
            <a:endParaRPr lang="sk-SK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575801" y="365125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5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Vzdelávanie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prepracovaná štruktúra školení a </a:t>
            </a:r>
            <a:r>
              <a:rPr lang="sk-SK" dirty="0" smtClean="0"/>
              <a:t>certifikácií</a:t>
            </a:r>
          </a:p>
          <a:p>
            <a:r>
              <a:rPr lang="sk-SK" dirty="0" smtClean="0"/>
              <a:t>tvorba </a:t>
            </a:r>
            <a:r>
              <a:rPr lang="sk-SK" dirty="0"/>
              <a:t>obsahu e-learningových </a:t>
            </a:r>
            <a:r>
              <a:rPr lang="sk-SK" dirty="0" smtClean="0"/>
              <a:t>kurzov</a:t>
            </a:r>
          </a:p>
          <a:p>
            <a:r>
              <a:rPr lang="sk-SK" dirty="0"/>
              <a:t>manažovanie </a:t>
            </a:r>
            <a:r>
              <a:rPr lang="sk-SK" dirty="0" smtClean="0"/>
              <a:t>výučby</a:t>
            </a:r>
          </a:p>
          <a:p>
            <a:r>
              <a:rPr lang="sk-SK" dirty="0"/>
              <a:t>potrebné zručnosti i na strane študentov</a:t>
            </a:r>
            <a:endParaRPr lang="sk-SK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575801" y="365125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Procesy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možnosť identifikovať, popísať a pravidlami definovať všetky procesy, pravidlá a postupy ešte pre samotným spustením implementácie</a:t>
            </a:r>
            <a:r>
              <a:rPr lang="en-US" dirty="0"/>
              <a:t> </a:t>
            </a:r>
            <a:endParaRPr lang="sk-SK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575801" y="365125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Podpora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plnohodnotná technická,</a:t>
            </a:r>
            <a:r>
              <a:rPr lang="sk-SK" dirty="0"/>
              <a:t> </a:t>
            </a:r>
            <a:r>
              <a:rPr lang="sk-SK" dirty="0" smtClean="0"/>
              <a:t>edukačná </a:t>
            </a:r>
            <a:r>
              <a:rPr lang="sk-SK" dirty="0"/>
              <a:t>aj </a:t>
            </a:r>
            <a:r>
              <a:rPr lang="sk-SK" dirty="0" smtClean="0"/>
              <a:t>metodická podpora</a:t>
            </a:r>
          </a:p>
          <a:p>
            <a:pPr lvl="1"/>
            <a:r>
              <a:rPr lang="sk-SK" dirty="0" err="1"/>
              <a:t>f</a:t>
            </a:r>
            <a:r>
              <a:rPr lang="sk-SK" dirty="0" err="1" smtClean="0"/>
              <a:t>ulltime</a:t>
            </a:r>
            <a:r>
              <a:rPr lang="sk-SK" dirty="0" smtClean="0"/>
              <a:t> technická podpora</a:t>
            </a:r>
          </a:p>
          <a:p>
            <a:pPr lvl="1"/>
            <a:r>
              <a:rPr lang="sk-SK" dirty="0" err="1"/>
              <a:t>o</a:t>
            </a:r>
            <a:r>
              <a:rPr lang="sk-SK" dirty="0" err="1" smtClean="0"/>
              <a:t>ne</a:t>
            </a:r>
            <a:r>
              <a:rPr lang="sk-SK" dirty="0" smtClean="0"/>
              <a:t>-to-</a:t>
            </a:r>
            <a:r>
              <a:rPr lang="sk-SK" dirty="0" err="1" smtClean="0"/>
              <a:t>one</a:t>
            </a:r>
            <a:r>
              <a:rPr lang="sk-SK" dirty="0" smtClean="0"/>
              <a:t> a just-in-</a:t>
            </a:r>
            <a:r>
              <a:rPr lang="sk-SK" dirty="0" err="1" smtClean="0"/>
              <a:t>time</a:t>
            </a:r>
            <a:r>
              <a:rPr lang="sk-SK" dirty="0" smtClean="0"/>
              <a:t> podpora prostredníctvom školení</a:t>
            </a:r>
          </a:p>
          <a:p>
            <a:pPr lvl="1"/>
            <a:r>
              <a:rPr lang="sk-SK" dirty="0"/>
              <a:t>t</a:t>
            </a:r>
            <a:r>
              <a:rPr lang="sk-SK" dirty="0" smtClean="0"/>
              <a:t>vorba kurzov</a:t>
            </a:r>
          </a:p>
          <a:p>
            <a:pPr lvl="1"/>
            <a:r>
              <a:rPr lang="sk-SK" dirty="0"/>
              <a:t>d</a:t>
            </a:r>
            <a:r>
              <a:rPr lang="sk-SK" dirty="0" smtClean="0"/>
              <a:t>iskusná platforma</a:t>
            </a:r>
          </a:p>
          <a:p>
            <a:pPr lvl="1"/>
            <a:r>
              <a:rPr lang="sk-SK" dirty="0"/>
              <a:t>f</a:t>
            </a:r>
            <a:r>
              <a:rPr lang="sk-SK" dirty="0" smtClean="0"/>
              <a:t>inančný model</a:t>
            </a:r>
          </a:p>
          <a:p>
            <a:pPr lvl="1"/>
            <a:endParaRPr lang="sk-SK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575801" y="365125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Univerzita Konštantína Filozofa v Nitre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2002 – experimenty s rôznymi LMS (</a:t>
            </a:r>
            <a:r>
              <a:rPr lang="sk-SK" dirty="0" err="1" smtClean="0"/>
              <a:t>iTutor</a:t>
            </a:r>
            <a:r>
              <a:rPr lang="sk-SK" dirty="0" smtClean="0"/>
              <a:t>, SharePoint, </a:t>
            </a:r>
            <a:r>
              <a:rPr lang="sk-SK" dirty="0" err="1" smtClean="0"/>
              <a:t>Moodle</a:t>
            </a:r>
            <a:r>
              <a:rPr lang="sk-SK" dirty="0" smtClean="0"/>
              <a:t> 1.1)</a:t>
            </a:r>
          </a:p>
          <a:p>
            <a:r>
              <a:rPr lang="sk-SK" dirty="0" smtClean="0"/>
              <a:t>2004 – presun </a:t>
            </a:r>
            <a:r>
              <a:rPr lang="sk-SK" dirty="0" err="1" smtClean="0"/>
              <a:t>Moodle</a:t>
            </a:r>
            <a:r>
              <a:rPr lang="sk-SK" dirty="0" smtClean="0"/>
              <a:t> na Unix, verzia 1.3</a:t>
            </a:r>
          </a:p>
          <a:p>
            <a:pPr lvl="1"/>
            <a:r>
              <a:rPr lang="sk-SK" dirty="0"/>
              <a:t>p</a:t>
            </a:r>
            <a:r>
              <a:rPr lang="sk-SK" dirty="0" smtClean="0"/>
              <a:t>rvé kurzy a interné školenia</a:t>
            </a:r>
          </a:p>
          <a:p>
            <a:pPr lvl="1"/>
            <a:r>
              <a:rPr lang="sk-SK" dirty="0" smtClean="0"/>
              <a:t>ocenenia v česko-slovenskej komunite</a:t>
            </a:r>
          </a:p>
          <a:p>
            <a:pPr lvl="1"/>
            <a:r>
              <a:rPr lang="sk-SK" dirty="0"/>
              <a:t>m</a:t>
            </a:r>
            <a:r>
              <a:rPr lang="sk-SK" dirty="0" smtClean="0"/>
              <a:t>odul Kniha</a:t>
            </a:r>
          </a:p>
          <a:p>
            <a:r>
              <a:rPr lang="sk-SK" dirty="0" smtClean="0"/>
              <a:t>2006 – Dlhodobý zámer univerzity</a:t>
            </a:r>
          </a:p>
          <a:p>
            <a:pPr lvl="1"/>
            <a:r>
              <a:rPr lang="sk-SK" i="1" dirty="0"/>
              <a:t>vytvoriť študentom také podmienky, aby sa ich štúdium stalo samostatným a aktívnym, a poskytnúť atraktívne študijné programy v kombinovanej a dištančnej podobe s využitím prostriedkov </a:t>
            </a:r>
            <a:r>
              <a:rPr lang="sk-SK" i="1" dirty="0" smtClean="0"/>
              <a:t>e-learningu</a:t>
            </a:r>
          </a:p>
          <a:p>
            <a:r>
              <a:rPr lang="sk-SK" dirty="0" smtClean="0"/>
              <a:t>2007 – Dvojica </a:t>
            </a:r>
            <a:r>
              <a:rPr lang="sk-SK" dirty="0" err="1" smtClean="0"/>
              <a:t>Moodle</a:t>
            </a:r>
            <a:r>
              <a:rPr lang="sk-SK" dirty="0" smtClean="0"/>
              <a:t> portálov ako jediné povolené LMS</a:t>
            </a:r>
          </a:p>
          <a:p>
            <a:r>
              <a:rPr lang="sk-SK" dirty="0" smtClean="0"/>
              <a:t>2016 – 1200+ kurzov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413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edu.ukf.sk</a:t>
            </a:r>
            <a:r>
              <a:rPr lang="sk-SK" dirty="0" smtClean="0"/>
              <a:t> (</a:t>
            </a:r>
            <a:r>
              <a:rPr lang="sk-SK" dirty="0" err="1" smtClean="0"/>
              <a:t>amos.ukf.sk</a:t>
            </a:r>
            <a:r>
              <a:rPr lang="sk-SK" dirty="0" smtClean="0"/>
              <a:t>)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914918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Podpora používateľov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</a:t>
            </a:r>
            <a:r>
              <a:rPr lang="sk-SK" dirty="0" smtClean="0"/>
              <a:t>ytváranie kurzov v kompetencii fakulty</a:t>
            </a:r>
          </a:p>
          <a:p>
            <a:r>
              <a:rPr lang="sk-SK" dirty="0"/>
              <a:t>š</a:t>
            </a:r>
            <a:r>
              <a:rPr lang="sk-SK" dirty="0" smtClean="0"/>
              <a:t>ablóna optimálneho kurzu</a:t>
            </a:r>
          </a:p>
          <a:p>
            <a:r>
              <a:rPr lang="sk-SK" dirty="0"/>
              <a:t>v</a:t>
            </a:r>
            <a:r>
              <a:rPr lang="sk-SK" dirty="0" smtClean="0"/>
              <a:t>zdelávanie tvorcov</a:t>
            </a:r>
          </a:p>
          <a:p>
            <a:r>
              <a:rPr lang="sk-SK" dirty="0" smtClean="0"/>
              <a:t>finančná podpora</a:t>
            </a:r>
          </a:p>
          <a:p>
            <a:pPr lvl="1"/>
            <a:r>
              <a:rPr lang="sk-SK" dirty="0" err="1"/>
              <a:t>recenzovanosť</a:t>
            </a:r>
            <a:r>
              <a:rPr lang="sk-SK" dirty="0"/>
              <a:t> </a:t>
            </a:r>
            <a:r>
              <a:rPr lang="sk-SK" dirty="0" smtClean="0"/>
              <a:t>kurzu</a:t>
            </a:r>
          </a:p>
          <a:p>
            <a:pPr lvl="1"/>
            <a:r>
              <a:rPr lang="sk-SK" dirty="0"/>
              <a:t>rozsah textovej časti </a:t>
            </a:r>
            <a:r>
              <a:rPr lang="sk-SK" dirty="0" smtClean="0"/>
              <a:t>kurzu </a:t>
            </a:r>
            <a:r>
              <a:rPr lang="sk-SK" dirty="0"/>
              <a:t>s prihliadnutím na multimediálny a ďalší obsah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sk-SK" dirty="0"/>
              <a:t>počet aktívnych </a:t>
            </a:r>
            <a:r>
              <a:rPr lang="sk-SK" dirty="0" smtClean="0"/>
              <a:t>vyučujúcich</a:t>
            </a:r>
          </a:p>
          <a:p>
            <a:pPr lvl="1"/>
            <a:r>
              <a:rPr lang="sk-SK" dirty="0"/>
              <a:t>počet prihlásených študentov a aktivita </a:t>
            </a:r>
            <a:r>
              <a:rPr lang="sk-SK" dirty="0" smtClean="0"/>
              <a:t>študentov</a:t>
            </a:r>
          </a:p>
          <a:p>
            <a:pPr lvl="1"/>
            <a:r>
              <a:rPr lang="sk-SK" dirty="0" err="1"/>
              <a:t>inovatívnosť</a:t>
            </a:r>
            <a:r>
              <a:rPr lang="sk-SK" dirty="0"/>
              <a:t> kurzu</a:t>
            </a:r>
          </a:p>
        </p:txBody>
      </p:sp>
    </p:spTree>
    <p:extLst>
      <p:ext uri="{BB962C8B-B14F-4D97-AF65-F5344CB8AC3E}">
        <p14:creationId xmlns:p14="http://schemas.microsoft.com/office/powerpoint/2010/main" val="10765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Optimálna šablóna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00" y="1614648"/>
            <a:ext cx="9159009" cy="477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89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Finančná podpora</a:t>
            </a:r>
            <a:endParaRPr lang="sk-SK" dirty="0"/>
          </a:p>
        </p:txBody>
      </p:sp>
      <p:pic>
        <p:nvPicPr>
          <p:cNvPr id="4" name="Obrázok 11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7327900" cy="492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2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Elementy a stratégie </a:t>
            </a:r>
            <a:r>
              <a:rPr lang="sk-SK" dirty="0"/>
              <a:t>implementácie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e-learningu 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ľudia</a:t>
            </a:r>
            <a:endParaRPr lang="sk-SK" dirty="0"/>
          </a:p>
          <a:p>
            <a:r>
              <a:rPr lang="sk-SK" dirty="0" smtClean="0"/>
              <a:t>nástroje</a:t>
            </a:r>
            <a:endParaRPr lang="sk-SK" dirty="0"/>
          </a:p>
          <a:p>
            <a:r>
              <a:rPr lang="sk-SK" dirty="0" smtClean="0"/>
              <a:t>vzdelávanie</a:t>
            </a:r>
            <a:endParaRPr lang="sk-SK" dirty="0"/>
          </a:p>
          <a:p>
            <a:r>
              <a:rPr lang="sk-SK" dirty="0" smtClean="0"/>
              <a:t>procesy</a:t>
            </a:r>
            <a:endParaRPr lang="sk-SK" dirty="0"/>
          </a:p>
          <a:p>
            <a:r>
              <a:rPr lang="sk-SK" dirty="0" smtClean="0"/>
              <a:t>podpora</a:t>
            </a:r>
            <a:endParaRPr lang="sk-SK" dirty="0"/>
          </a:p>
          <a:p>
            <a:endParaRPr lang="sk-S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6413" y="1825625"/>
            <a:ext cx="5767387" cy="4351338"/>
          </a:xfrm>
        </p:spPr>
        <p:txBody>
          <a:bodyPr/>
          <a:lstStyle/>
          <a:p>
            <a:r>
              <a:rPr lang="sk-SK" dirty="0" smtClean="0"/>
              <a:t>prístup </a:t>
            </a:r>
            <a:r>
              <a:rPr lang="sk-SK" dirty="0"/>
              <a:t>zdola-nahor (</a:t>
            </a:r>
            <a:r>
              <a:rPr lang="sk-SK" dirty="0" err="1"/>
              <a:t>bottom-up</a:t>
            </a:r>
            <a:r>
              <a:rPr lang="sk-SK" dirty="0" smtClean="0"/>
              <a:t>)</a:t>
            </a:r>
            <a:endParaRPr lang="sk-SK" dirty="0"/>
          </a:p>
          <a:p>
            <a:r>
              <a:rPr lang="sk-SK" dirty="0" smtClean="0"/>
              <a:t>prístup </a:t>
            </a:r>
            <a:r>
              <a:rPr lang="sk-SK" dirty="0"/>
              <a:t>zhora-nadol (top-</a:t>
            </a:r>
            <a:r>
              <a:rPr lang="sk-SK" dirty="0" err="1"/>
              <a:t>down</a:t>
            </a:r>
            <a:r>
              <a:rPr lang="sk-SK" dirty="0" smtClean="0"/>
              <a:t>)</a:t>
            </a:r>
            <a:endParaRPr lang="sk-SK" dirty="0"/>
          </a:p>
          <a:p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310" y="2882817"/>
            <a:ext cx="2779796" cy="2779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323220" y="2882817"/>
            <a:ext cx="2779796" cy="27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2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73" r="3" b="3"/>
          <a:stretch/>
        </p:blipFill>
        <p:spPr>
          <a:xfrm>
            <a:off x="7848600" y="2907956"/>
            <a:ext cx="4343400" cy="3950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10007" b="-1"/>
          <a:stretch/>
        </p:blipFill>
        <p:spPr>
          <a:xfrm>
            <a:off x="7848600" y="10"/>
            <a:ext cx="4343400" cy="2907946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sk-SK"/>
              <a:t>Virtuálna fakulta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sk-SK" dirty="0"/>
              <a:t>79 disciplín</a:t>
            </a:r>
          </a:p>
          <a:p>
            <a:r>
              <a:rPr lang="sk-SK" dirty="0"/>
              <a:t>2000 študentov</a:t>
            </a:r>
          </a:p>
          <a:p>
            <a:r>
              <a:rPr lang="sk-SK" dirty="0"/>
              <a:t>školenia</a:t>
            </a:r>
          </a:p>
          <a:p>
            <a:r>
              <a:rPr lang="sk-SK" dirty="0"/>
              <a:t>tvorba </a:t>
            </a:r>
            <a:r>
              <a:rPr lang="sk-SK" dirty="0" smtClean="0"/>
              <a:t>obsahu (skriptá)</a:t>
            </a:r>
            <a:endParaRPr lang="sk-SK" dirty="0"/>
          </a:p>
          <a:p>
            <a:r>
              <a:rPr lang="sk-SK" dirty="0"/>
              <a:t>tvorba </a:t>
            </a:r>
            <a:r>
              <a:rPr lang="sk-SK" dirty="0" smtClean="0"/>
              <a:t>kurzov (online)</a:t>
            </a:r>
            <a:endParaRPr lang="sk-SK" dirty="0"/>
          </a:p>
          <a:p>
            <a:r>
              <a:rPr lang="sk-SK" dirty="0"/>
              <a:t>recenzovanie </a:t>
            </a:r>
            <a:r>
              <a:rPr lang="sk-SK" dirty="0" smtClean="0"/>
              <a:t>kurzov</a:t>
            </a:r>
          </a:p>
          <a:p>
            <a:r>
              <a:rPr lang="sk-SK" dirty="0" smtClean="0"/>
              <a:t>generátor </a:t>
            </a:r>
            <a:r>
              <a:rPr lang="sk-SK" dirty="0" err="1" smtClean="0"/>
              <a:t>PoKaZTO</a:t>
            </a:r>
            <a:r>
              <a:rPr lang="sk-SK" dirty="0"/>
              <a:t> (</a:t>
            </a:r>
            <a:r>
              <a:rPr lang="sk-SK" dirty="0" err="1"/>
              <a:t>POloautomatický</a:t>
            </a:r>
            <a:r>
              <a:rPr lang="sk-SK" dirty="0"/>
              <a:t> </a:t>
            </a:r>
            <a:r>
              <a:rPr lang="sk-SK" dirty="0" err="1"/>
              <a:t>Kapustov</a:t>
            </a:r>
            <a:r>
              <a:rPr lang="sk-SK" dirty="0"/>
              <a:t> </a:t>
            </a:r>
            <a:r>
              <a:rPr lang="sk-SK" dirty="0" err="1"/>
              <a:t>AnalyZátor</a:t>
            </a:r>
            <a:r>
              <a:rPr lang="sk-SK" dirty="0"/>
              <a:t> Testovacích Otázok)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071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Moodle</a:t>
            </a:r>
            <a:r>
              <a:rPr lang="sk-SK" dirty="0" smtClean="0"/>
              <a:t> </a:t>
            </a:r>
            <a:r>
              <a:rPr lang="sk-SK" dirty="0"/>
              <a:t>na stredných školách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Projekt DVUI</a:t>
            </a:r>
            <a:endParaRPr lang="sk-SK" dirty="0"/>
          </a:p>
          <a:p>
            <a:pPr marL="685800" lvl="2">
              <a:spcBef>
                <a:spcPts val="1000"/>
              </a:spcBef>
            </a:pPr>
            <a:r>
              <a:rPr lang="sk-SK" sz="2400" dirty="0" smtClean="0"/>
              <a:t>viac </a:t>
            </a:r>
            <a:r>
              <a:rPr lang="sk-SK" sz="2400" dirty="0"/>
              <a:t>ako 1500 učiteľov vyškolených 5-timi </a:t>
            </a:r>
            <a:r>
              <a:rPr lang="sk-SK" sz="2400" dirty="0" smtClean="0"/>
              <a:t>univerzitami</a:t>
            </a:r>
          </a:p>
          <a:p>
            <a:r>
              <a:rPr lang="sk-SK" dirty="0" smtClean="0"/>
              <a:t>technické problémy</a:t>
            </a:r>
          </a:p>
          <a:p>
            <a:pPr lvl="1"/>
            <a:r>
              <a:rPr lang="sk-SK" dirty="0"/>
              <a:t>k</a:t>
            </a:r>
            <a:r>
              <a:rPr lang="sk-SK" dirty="0" smtClean="0"/>
              <a:t>valita internetového pripojenia</a:t>
            </a:r>
          </a:p>
          <a:p>
            <a:pPr lvl="1"/>
            <a:r>
              <a:rPr lang="sk-SK" dirty="0"/>
              <a:t>a</a:t>
            </a:r>
            <a:r>
              <a:rPr lang="sk-SK" dirty="0" smtClean="0"/>
              <a:t>ký server a kam s ním</a:t>
            </a:r>
          </a:p>
          <a:p>
            <a:r>
              <a:rPr lang="sk-SK" dirty="0" smtClean="0"/>
              <a:t>školenia</a:t>
            </a:r>
          </a:p>
          <a:p>
            <a:pPr lvl="1"/>
            <a:r>
              <a:rPr lang="sk-SK" dirty="0" smtClean="0"/>
              <a:t>tvorcov kurzov a manažmentu vzdelávania</a:t>
            </a:r>
          </a:p>
          <a:p>
            <a:pPr lvl="1"/>
            <a:r>
              <a:rPr lang="sk-SK" dirty="0" smtClean="0"/>
              <a:t>viac ako 200 učiteľov </a:t>
            </a:r>
          </a:p>
          <a:p>
            <a:r>
              <a:rPr lang="sk-SK" dirty="0" err="1" smtClean="0"/>
              <a:t>Moodle</a:t>
            </a:r>
            <a:r>
              <a:rPr lang="sk-SK" dirty="0" smtClean="0"/>
              <a:t> ako služba</a:t>
            </a:r>
          </a:p>
          <a:p>
            <a:pPr lvl="1"/>
            <a:r>
              <a:rPr lang="sk-SK" dirty="0" err="1" smtClean="0"/>
              <a:t>Moodle</a:t>
            </a:r>
            <a:r>
              <a:rPr lang="sk-SK" dirty="0" smtClean="0"/>
              <a:t> bez starostí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8345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8002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sk-SK" sz="4400"/>
              <a:t>Projekt wastre.eu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r>
              <a:rPr lang="sk-SK" dirty="0" smtClean="0"/>
              <a:t>Slovensky</a:t>
            </a:r>
          </a:p>
          <a:p>
            <a:r>
              <a:rPr lang="sk-SK" dirty="0" smtClean="0"/>
              <a:t>Česky</a:t>
            </a:r>
          </a:p>
          <a:p>
            <a:r>
              <a:rPr lang="sk-SK" dirty="0" smtClean="0"/>
              <a:t>Anglicky</a:t>
            </a:r>
          </a:p>
          <a:p>
            <a:r>
              <a:rPr lang="sk-SK" dirty="0" smtClean="0"/>
              <a:t>Nemecky</a:t>
            </a:r>
          </a:p>
          <a:p>
            <a:r>
              <a:rPr lang="sk-SK" dirty="0" smtClean="0"/>
              <a:t>Turecky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59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Multilang</a:t>
            </a:r>
            <a:r>
              <a:rPr lang="sk-SK" dirty="0" smtClean="0"/>
              <a:t> filter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/>
              <a:t>&lt;</a:t>
            </a:r>
            <a:r>
              <a:rPr lang="sk-SK" sz="2400" dirty="0" err="1"/>
              <a:t>span</a:t>
            </a:r>
            <a:r>
              <a:rPr lang="sk-SK" sz="2400" dirty="0"/>
              <a:t> </a:t>
            </a:r>
            <a:r>
              <a:rPr lang="sk-SK" sz="2400" dirty="0" err="1"/>
              <a:t>lang</a:t>
            </a:r>
            <a:r>
              <a:rPr lang="sk-SK" sz="2400" dirty="0"/>
              <a:t>="</a:t>
            </a:r>
            <a:r>
              <a:rPr lang="sk-SK" sz="2400" dirty="0" err="1"/>
              <a:t>en</a:t>
            </a:r>
            <a:r>
              <a:rPr lang="sk-SK" sz="2400" dirty="0"/>
              <a:t>" </a:t>
            </a:r>
            <a:r>
              <a:rPr lang="sk-SK" sz="2400" dirty="0" err="1"/>
              <a:t>class</a:t>
            </a:r>
            <a:r>
              <a:rPr lang="sk-SK" sz="2400" dirty="0"/>
              <a:t>="</a:t>
            </a:r>
            <a:r>
              <a:rPr lang="sk-SK" sz="2400" dirty="0" err="1"/>
              <a:t>multilang</a:t>
            </a:r>
            <a:r>
              <a:rPr lang="sk-SK" sz="2400" dirty="0"/>
              <a:t>"&gt;</a:t>
            </a:r>
            <a:r>
              <a:rPr lang="sk-SK" sz="2400" dirty="0" err="1"/>
              <a:t>your_content_in</a:t>
            </a:r>
            <a:r>
              <a:rPr lang="sk-SK" sz="2400" dirty="0"/>
              <a:t> </a:t>
            </a:r>
            <a:r>
              <a:rPr lang="sk-SK" sz="2400" dirty="0" err="1"/>
              <a:t>English</a:t>
            </a:r>
            <a:r>
              <a:rPr lang="sk-SK" sz="2400" dirty="0"/>
              <a:t>&lt;/</a:t>
            </a:r>
            <a:r>
              <a:rPr lang="sk-SK" sz="2400" dirty="0" err="1"/>
              <a:t>span</a:t>
            </a:r>
            <a:r>
              <a:rPr lang="sk-SK" sz="2400" dirty="0"/>
              <a:t>&gt;      </a:t>
            </a:r>
            <a:endParaRPr lang="sk-SK" sz="2400" dirty="0" smtClean="0"/>
          </a:p>
          <a:p>
            <a:r>
              <a:rPr lang="sk-SK" sz="2400" dirty="0" smtClean="0"/>
              <a:t>&lt;</a:t>
            </a:r>
            <a:r>
              <a:rPr lang="sk-SK" sz="2400" dirty="0" err="1"/>
              <a:t>span</a:t>
            </a:r>
            <a:r>
              <a:rPr lang="sk-SK" sz="2400" dirty="0"/>
              <a:t> </a:t>
            </a:r>
            <a:r>
              <a:rPr lang="sk-SK" sz="2400" dirty="0" err="1"/>
              <a:t>lang</a:t>
            </a:r>
            <a:r>
              <a:rPr lang="sk-SK" sz="2400" dirty="0"/>
              <a:t>="de" </a:t>
            </a:r>
            <a:r>
              <a:rPr lang="sk-SK" sz="2400" dirty="0" err="1"/>
              <a:t>class</a:t>
            </a:r>
            <a:r>
              <a:rPr lang="sk-SK" sz="2400" dirty="0"/>
              <a:t>="</a:t>
            </a:r>
            <a:r>
              <a:rPr lang="sk-SK" sz="2400" dirty="0" err="1"/>
              <a:t>multilang</a:t>
            </a:r>
            <a:r>
              <a:rPr lang="sk-SK" sz="2400" dirty="0"/>
              <a:t>"&gt;</a:t>
            </a:r>
            <a:r>
              <a:rPr lang="sk-SK" sz="2400" dirty="0" err="1"/>
              <a:t>your_content_in_German_here</a:t>
            </a:r>
            <a:r>
              <a:rPr lang="sk-SK" sz="2400" dirty="0"/>
              <a:t>&lt;/</a:t>
            </a:r>
            <a:r>
              <a:rPr lang="sk-SK" sz="2400" dirty="0" err="1"/>
              <a:t>span</a:t>
            </a:r>
            <a:r>
              <a:rPr lang="sk-SK" sz="2400" dirty="0"/>
              <a:t>&gt;</a:t>
            </a:r>
            <a:endParaRPr lang="sk-SK" sz="2400" dirty="0" smtClean="0"/>
          </a:p>
          <a:p>
            <a:endParaRPr lang="sk-SK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00" y="2912848"/>
            <a:ext cx="9102725" cy="3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8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err="1"/>
              <a:t>Restriction</a:t>
            </a:r>
            <a:r>
              <a:rPr lang="sk-SK" b="1" dirty="0"/>
              <a:t> by </a:t>
            </a:r>
            <a:r>
              <a:rPr lang="sk-SK" b="1" dirty="0" err="1" smtClean="0"/>
              <a:t>language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00" y="1486599"/>
            <a:ext cx="8224761" cy="2586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99" y="4154920"/>
            <a:ext cx="8224761" cy="250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17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Projekt SE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Zoznam úloh, scenárov a kurzov ako štandardný modul databáza s vytvorením vlastného databázového poľa</a:t>
            </a:r>
          </a:p>
          <a:p>
            <a:r>
              <a:rPr lang="sk-SK" dirty="0" smtClean="0"/>
              <a:t>Séria vlastných </a:t>
            </a:r>
            <a:r>
              <a:rPr lang="sk-SK" dirty="0"/>
              <a:t>modulov pre realizáciu </a:t>
            </a:r>
            <a:r>
              <a:rPr lang="sk-SK" dirty="0" err="1"/>
              <a:t>simulátorového</a:t>
            </a:r>
            <a:r>
              <a:rPr lang="sk-SK" dirty="0"/>
              <a:t> </a:t>
            </a:r>
            <a:r>
              <a:rPr lang="sk-SK" dirty="0" smtClean="0"/>
              <a:t>výcviku</a:t>
            </a:r>
          </a:p>
          <a:p>
            <a:pPr lvl="1"/>
            <a:r>
              <a:rPr lang="sk-SK" dirty="0" smtClean="0"/>
              <a:t>Evidencia kompletnej agendy súvisiacej s internými procesmi</a:t>
            </a:r>
          </a:p>
          <a:p>
            <a:r>
              <a:rPr lang="sk-SK" dirty="0" smtClean="0"/>
              <a:t>Automatizovanie procesu vytvárania kategórií a kurzov</a:t>
            </a:r>
            <a:endParaRPr lang="sk-SK" dirty="0"/>
          </a:p>
          <a:p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35" y="4161391"/>
            <a:ext cx="4933529" cy="24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679" y="0"/>
            <a:ext cx="12263679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650" y="0"/>
            <a:ext cx="8326499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10" y="0"/>
            <a:ext cx="11830580" cy="56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41"/>
          <p:cNvPicPr/>
          <p:nvPr/>
        </p:nvPicPr>
        <p:blipFill>
          <a:blip r:embed="rId2"/>
          <a:stretch>
            <a:fillRect/>
          </a:stretch>
        </p:blipFill>
        <p:spPr>
          <a:xfrm>
            <a:off x="445753" y="0"/>
            <a:ext cx="11194049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1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Prístup zdola-nahor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vybudovanie </a:t>
            </a:r>
            <a:r>
              <a:rPr lang="sk-SK" dirty="0"/>
              <a:t>e-learningu </a:t>
            </a:r>
            <a:r>
              <a:rPr lang="sk-SK" dirty="0" smtClean="0"/>
              <a:t>postupným </a:t>
            </a:r>
            <a:r>
              <a:rPr lang="sk-SK" dirty="0"/>
              <a:t>vytváraním e-learningových kurzov rôznej kvality ich postupnou integráciou a zovšeobecňovaním toho, čo funguje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842" y="3010509"/>
            <a:ext cx="4022116" cy="40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275" y="0"/>
            <a:ext cx="921345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53" y="0"/>
            <a:ext cx="9182694" cy="617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146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2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67" y="0"/>
            <a:ext cx="9141954" cy="617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205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531" y="1019957"/>
            <a:ext cx="4854495" cy="4818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27104" cy="1325563"/>
          </a:xfrm>
        </p:spPr>
        <p:txBody>
          <a:bodyPr>
            <a:normAutofit/>
          </a:bodyPr>
          <a:lstStyle/>
          <a:p>
            <a:r>
              <a:rPr lang="sk-SK" dirty="0"/>
              <a:t>Projekt </a:t>
            </a:r>
            <a:r>
              <a:rPr lang="sk-SK" dirty="0" err="1"/>
              <a:t>e-slovak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4545305" cy="4351338"/>
          </a:xfrm>
        </p:spPr>
        <p:txBody>
          <a:bodyPr>
            <a:normAutofit/>
          </a:bodyPr>
          <a:lstStyle/>
          <a:p>
            <a:r>
              <a:rPr lang="sk-SK" dirty="0" err="1" smtClean="0"/>
              <a:t>Studia</a:t>
            </a:r>
            <a:r>
              <a:rPr lang="sk-SK" dirty="0" smtClean="0"/>
              <a:t> </a:t>
            </a:r>
            <a:r>
              <a:rPr lang="sk-SK" dirty="0" err="1" smtClean="0"/>
              <a:t>Academica</a:t>
            </a:r>
            <a:r>
              <a:rPr lang="sk-SK" dirty="0" smtClean="0"/>
              <a:t> </a:t>
            </a:r>
            <a:r>
              <a:rPr lang="sk-SK" dirty="0" err="1" smtClean="0"/>
              <a:t>Slovaca</a:t>
            </a:r>
            <a:endParaRPr lang="sk-SK" dirty="0" smtClean="0"/>
          </a:p>
          <a:p>
            <a:r>
              <a:rPr lang="sk-SK" dirty="0" smtClean="0"/>
              <a:t>Bezplatné Kurzy slovenčiny pre cudzincov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165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„Dokonalá“ šablóna </a:t>
            </a:r>
            <a:r>
              <a:rPr lang="sk-SK" dirty="0" err="1" smtClean="0"/>
              <a:t>Lambda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269" y="1371035"/>
            <a:ext cx="6079462" cy="526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15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Jednoduché prihlásenie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0" y="1027906"/>
            <a:ext cx="3746500" cy="189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7" y="1428776"/>
            <a:ext cx="49403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7" y="2633938"/>
            <a:ext cx="9469582" cy="40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23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Dashboard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2757"/>
            <a:ext cx="9718964" cy="47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5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37" y="0"/>
            <a:ext cx="10358530" cy="633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6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555" y="0"/>
            <a:ext cx="13285324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8134" y="0"/>
            <a:ext cx="13727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Ľudia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</a:t>
            </a:r>
            <a:r>
              <a:rPr lang="sk-SK" dirty="0" smtClean="0"/>
              <a:t>adšenie</a:t>
            </a:r>
          </a:p>
          <a:p>
            <a:r>
              <a:rPr lang="sk-SK" dirty="0" smtClean="0"/>
              <a:t>iniciatíva </a:t>
            </a:r>
          </a:p>
          <a:p>
            <a:r>
              <a:rPr lang="sk-SK" dirty="0" smtClean="0"/>
              <a:t>snaha </a:t>
            </a:r>
            <a:r>
              <a:rPr lang="sk-SK" dirty="0"/>
              <a:t>o inovatívny </a:t>
            </a:r>
            <a:r>
              <a:rPr lang="sk-SK" dirty="0" smtClean="0"/>
              <a:t>prístup</a:t>
            </a:r>
          </a:p>
          <a:p>
            <a:r>
              <a:rPr lang="sk-SK" dirty="0"/>
              <a:t>vlastné spôsoby riešenia problémov spojených s e-learningom</a:t>
            </a:r>
            <a:r>
              <a:rPr lang="en-US" dirty="0"/>
              <a:t> </a:t>
            </a:r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1" y="365125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Jednoduchá navigácia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4"/>
            <a:ext cx="10307959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9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Bootstrap</a:t>
            </a:r>
            <a:r>
              <a:rPr lang="sk-SK" dirty="0" smtClean="0"/>
              <a:t> </a:t>
            </a:r>
            <a:r>
              <a:rPr lang="sk-SK" dirty="0" err="1" smtClean="0"/>
              <a:t>Accordition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00" y="1825625"/>
            <a:ext cx="8188592" cy="46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74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Drag</a:t>
            </a:r>
            <a:r>
              <a:rPr lang="sk-SK" dirty="0" smtClean="0"/>
              <a:t> and drop </a:t>
            </a:r>
            <a:r>
              <a:rPr lang="sk-SK" dirty="0" err="1" smtClean="0"/>
              <a:t>into</a:t>
            </a:r>
            <a:r>
              <a:rPr lang="sk-SK" dirty="0" smtClean="0"/>
              <a:t> text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9" y="1690688"/>
            <a:ext cx="6074921" cy="4601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6016304" cy="516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7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Drag</a:t>
            </a:r>
            <a:r>
              <a:rPr lang="sk-SK" dirty="0" smtClean="0"/>
              <a:t> and drop </a:t>
            </a:r>
            <a:r>
              <a:rPr lang="sk-SK" dirty="0" err="1" smtClean="0"/>
              <a:t>onto</a:t>
            </a:r>
            <a:r>
              <a:rPr lang="sk-SK" dirty="0" smtClean="0"/>
              <a:t> image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075" y="1825625"/>
            <a:ext cx="6165850" cy="49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Unocov</a:t>
            </a:r>
            <a:r>
              <a:rPr lang="sk-SK" dirty="0" smtClean="0"/>
              <a:t> / Anotácia zadaní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73" y="1618914"/>
            <a:ext cx="10459427" cy="476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11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PoodLL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76" y="1365145"/>
            <a:ext cx="8136848" cy="52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5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26" y="0"/>
            <a:ext cx="5066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2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27"/>
            <a:ext cx="12192000" cy="67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Ďakujem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 Peter Švec  </a:t>
            </a:r>
          </a:p>
          <a:p>
            <a:r>
              <a:rPr lang="sk-SK" sz="4800" dirty="0" smtClean="0"/>
              <a:t> </a:t>
            </a:r>
            <a:r>
              <a:rPr lang="sk-SK" sz="4800" dirty="0" err="1" smtClean="0"/>
              <a:t>psvec@teacher.sk</a:t>
            </a:r>
            <a:r>
              <a:rPr lang="sk-SK" sz="4800" dirty="0" smtClean="0"/>
              <a:t> </a:t>
            </a:r>
            <a:endParaRPr lang="sk-SK" sz="4800" dirty="0"/>
          </a:p>
        </p:txBody>
      </p:sp>
    </p:spTree>
    <p:extLst>
      <p:ext uri="{BB962C8B-B14F-4D97-AF65-F5344CB8AC3E}">
        <p14:creationId xmlns:p14="http://schemas.microsoft.com/office/powerpoint/2010/main" val="20601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Nástroje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desktopové</a:t>
            </a:r>
            <a:r>
              <a:rPr lang="sk-SK" dirty="0"/>
              <a:t> a autorské </a:t>
            </a:r>
            <a:r>
              <a:rPr lang="sk-SK" dirty="0" smtClean="0"/>
              <a:t>nástroje</a:t>
            </a:r>
          </a:p>
          <a:p>
            <a:r>
              <a:rPr lang="sk-SK" dirty="0" smtClean="0"/>
              <a:t>nástroje </a:t>
            </a:r>
            <a:r>
              <a:rPr lang="sk-SK" dirty="0"/>
              <a:t>prístupné na </a:t>
            </a:r>
            <a:r>
              <a:rPr lang="sk-SK" dirty="0" smtClean="0"/>
              <a:t>Internete</a:t>
            </a:r>
          </a:p>
          <a:p>
            <a:r>
              <a:rPr lang="sk-SK" dirty="0" smtClean="0"/>
              <a:t>celé LMS</a:t>
            </a:r>
          </a:p>
          <a:p>
            <a:r>
              <a:rPr lang="sk-SK" dirty="0"/>
              <a:t>akýkoľvek študijný materiál v elektronickej </a:t>
            </a:r>
            <a:r>
              <a:rPr lang="sk-SK" dirty="0" smtClean="0"/>
              <a:t>podobe umiestnený kdekoľvek</a:t>
            </a:r>
          </a:p>
          <a:p>
            <a:r>
              <a:rPr lang="sk-SK" dirty="0"/>
              <a:t>r</a:t>
            </a:r>
            <a:r>
              <a:rPr lang="sk-SK" dirty="0" smtClean="0"/>
              <a:t>ôzna kvalita a podoba</a:t>
            </a:r>
          </a:p>
          <a:p>
            <a:r>
              <a:rPr lang="sk-SK" dirty="0" smtClean="0"/>
              <a:t>žiadna šablóna</a:t>
            </a:r>
          </a:p>
          <a:p>
            <a:r>
              <a:rPr lang="sk-SK" dirty="0" smtClean="0"/>
              <a:t>nekompatibilita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1" y="365125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Vzdelávanie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143123"/>
            <a:ext cx="10233800" cy="4033839"/>
          </a:xfrm>
        </p:spPr>
        <p:txBody>
          <a:bodyPr/>
          <a:lstStyle/>
          <a:p>
            <a:r>
              <a:rPr lang="sk-SK" dirty="0"/>
              <a:t>zabezpečiť dostatočnú úroveň vedomostí i zručností tvorcov </a:t>
            </a:r>
            <a:endParaRPr lang="sk-SK" dirty="0" smtClean="0"/>
          </a:p>
          <a:p>
            <a:r>
              <a:rPr lang="sk-SK" dirty="0" smtClean="0"/>
              <a:t>diskusie</a:t>
            </a:r>
          </a:p>
          <a:p>
            <a:r>
              <a:rPr lang="sk-SK" dirty="0" smtClean="0"/>
              <a:t>konferencie</a:t>
            </a:r>
          </a:p>
          <a:p>
            <a:r>
              <a:rPr lang="sk-SK" dirty="0" smtClean="0"/>
              <a:t>literatúra</a:t>
            </a:r>
          </a:p>
          <a:p>
            <a:r>
              <a:rPr lang="sk-SK" dirty="0" smtClean="0"/>
              <a:t>absentuje spôsob ako </a:t>
            </a:r>
            <a:r>
              <a:rPr lang="sk-SK" dirty="0" err="1" smtClean="0"/>
              <a:t>e</a:t>
            </a:r>
            <a:r>
              <a:rPr lang="sk-SK" dirty="0" smtClean="0"/>
              <a:t>-vzdelávať</a:t>
            </a:r>
          </a:p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1" y="365125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5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Procesy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028825"/>
            <a:ext cx="10233800" cy="4148138"/>
          </a:xfrm>
        </p:spPr>
        <p:txBody>
          <a:bodyPr/>
          <a:lstStyle/>
          <a:p>
            <a:r>
              <a:rPr lang="sk-SK" dirty="0"/>
              <a:t>metódy a postupy potrebné na realizáciu úspešnej e-learningovej </a:t>
            </a:r>
            <a:r>
              <a:rPr lang="sk-SK" dirty="0" smtClean="0"/>
              <a:t>implementácie</a:t>
            </a:r>
          </a:p>
          <a:p>
            <a:r>
              <a:rPr lang="sk-SK" dirty="0"/>
              <a:t>identifikácii toho najlepšieho, čo vzniklo a „prežilo“ </a:t>
            </a:r>
            <a:r>
              <a:rPr lang="sk-SK" dirty="0" smtClean="0"/>
              <a:t> v podmienkach univerzity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1" y="365125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Podpora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najslabší článok</a:t>
            </a:r>
          </a:p>
          <a:p>
            <a:r>
              <a:rPr lang="sk-SK" dirty="0" smtClean="0"/>
              <a:t>podpora zo strany manažmentu (prísna hierarchia)</a:t>
            </a:r>
          </a:p>
          <a:p>
            <a:r>
              <a:rPr lang="sk-SK" dirty="0" smtClean="0"/>
              <a:t>podpora komunity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1" y="365125"/>
            <a:ext cx="1777999" cy="17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Prístup </a:t>
            </a:r>
            <a:r>
              <a:rPr lang="sk-SK" dirty="0" smtClean="0"/>
              <a:t>zhora-nadol</a:t>
            </a:r>
            <a:endParaRPr lang="sk-SK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implementácia </a:t>
            </a:r>
            <a:r>
              <a:rPr lang="sk-SK" dirty="0"/>
              <a:t>e-learningového riešenia je inicializovaná manažmentom univerzity v súlade s dlhodobou víziou rozvoja </a:t>
            </a:r>
            <a:r>
              <a:rPr lang="sk-SK" dirty="0" smtClean="0"/>
              <a:t>univerzity</a:t>
            </a:r>
          </a:p>
          <a:p>
            <a:pPr lvl="1"/>
            <a:r>
              <a:rPr lang="sk-SK" dirty="0" smtClean="0"/>
              <a:t>outsourcing</a:t>
            </a:r>
          </a:p>
          <a:p>
            <a:pPr lvl="1"/>
            <a:r>
              <a:rPr lang="sk-SK" dirty="0" smtClean="0"/>
              <a:t>vlastné interné zdroje</a:t>
            </a:r>
            <a:endParaRPr lang="sk-S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346178" y="3490118"/>
            <a:ext cx="3499644" cy="349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1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3608</TotalTime>
  <Words>536</Words>
  <Application>Microsoft Macintosh PowerPoint</Application>
  <PresentationFormat>Widescreen</PresentationFormat>
  <Paragraphs>139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Calibri</vt:lpstr>
      <vt:lpstr>Corbel</vt:lpstr>
      <vt:lpstr>Arial</vt:lpstr>
      <vt:lpstr>Depth</vt:lpstr>
      <vt:lpstr>Využitie Moodle v akademickom  a komerčnom prostredí – prípadová štúdia</vt:lpstr>
      <vt:lpstr>Elementy a stratégie implementácie  e-learningu </vt:lpstr>
      <vt:lpstr>Prístup zdola-nahor</vt:lpstr>
      <vt:lpstr>Ľudia</vt:lpstr>
      <vt:lpstr>Nástroje</vt:lpstr>
      <vt:lpstr>Vzdelávanie</vt:lpstr>
      <vt:lpstr>Procesy</vt:lpstr>
      <vt:lpstr>Podpora</vt:lpstr>
      <vt:lpstr>Prístup zhora-nadol</vt:lpstr>
      <vt:lpstr>Ľudia</vt:lpstr>
      <vt:lpstr>Nástroje</vt:lpstr>
      <vt:lpstr>Vzdelávanie</vt:lpstr>
      <vt:lpstr>Procesy</vt:lpstr>
      <vt:lpstr>Podpora</vt:lpstr>
      <vt:lpstr>Univerzita Konštantína Filozofa v Nitre</vt:lpstr>
      <vt:lpstr>edu.ukf.sk (amos.ukf.sk)</vt:lpstr>
      <vt:lpstr>Podpora používateľov</vt:lpstr>
      <vt:lpstr>Optimálna šablóna</vt:lpstr>
      <vt:lpstr>Finančná podpora</vt:lpstr>
      <vt:lpstr>Virtuálna fakulta</vt:lpstr>
      <vt:lpstr>Moodle na stredných školách</vt:lpstr>
      <vt:lpstr>Projekt wastre.eu</vt:lpstr>
      <vt:lpstr>Multilang filter</vt:lpstr>
      <vt:lpstr>Restriction by language</vt:lpstr>
      <vt:lpstr>Projekt 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Projekt e-slovak</vt:lpstr>
      <vt:lpstr>„Dokonalá“ šablóna Lambda</vt:lpstr>
      <vt:lpstr>Jednoduché prihlásenie</vt:lpstr>
      <vt:lpstr>Dashboard</vt:lpstr>
      <vt:lpstr>PowerPoint Presentation</vt:lpstr>
      <vt:lpstr>PowerPoint Presentation</vt:lpstr>
      <vt:lpstr>PowerPoint Presentation</vt:lpstr>
      <vt:lpstr>Jednoduchá navigácia</vt:lpstr>
      <vt:lpstr>Bootstrap Accordition</vt:lpstr>
      <vt:lpstr>Drag and drop into text</vt:lpstr>
      <vt:lpstr>Drag and drop onto image</vt:lpstr>
      <vt:lpstr>Unocov / Anotácia zadaní</vt:lpstr>
      <vt:lpstr>PoodLL</vt:lpstr>
      <vt:lpstr>PowerPoint Presentation</vt:lpstr>
      <vt:lpstr>PowerPoint Presentation</vt:lpstr>
      <vt:lpstr>Ďakujem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Využitie Moodle v akademickom  a komerčnom prostredí – prípadová štúdia</dc:title>
  <dc:creator>Peter Švec</dc:creator>
  <cp:lastModifiedBy>Peter Švec</cp:lastModifiedBy>
  <cp:revision>80</cp:revision>
  <cp:lastPrinted>2016-10-18T09:58:00Z</cp:lastPrinted>
  <dcterms:created xsi:type="dcterms:W3CDTF">2016-10-16T18:38:20Z</dcterms:created>
  <dcterms:modified xsi:type="dcterms:W3CDTF">2016-10-19T08:14:00Z</dcterms:modified>
</cp:coreProperties>
</file>