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  <p:sldMasterId id="2147483740" r:id="rId3"/>
    <p:sldMasterId id="2147483750" r:id="rId4"/>
    <p:sldMasterId id="2147483787" r:id="rId5"/>
    <p:sldMasterId id="2147483797" r:id="rId6"/>
  </p:sldMasterIdLst>
  <p:notesMasterIdLst>
    <p:notesMasterId r:id="rId24"/>
  </p:notesMasterIdLst>
  <p:handoutMasterIdLst>
    <p:handoutMasterId r:id="rId25"/>
  </p:handoutMasterIdLst>
  <p:sldIdLst>
    <p:sldId id="256" r:id="rId7"/>
    <p:sldId id="339" r:id="rId8"/>
    <p:sldId id="323" r:id="rId9"/>
    <p:sldId id="324" r:id="rId10"/>
    <p:sldId id="327" r:id="rId11"/>
    <p:sldId id="328" r:id="rId12"/>
    <p:sldId id="340" r:id="rId13"/>
    <p:sldId id="332" r:id="rId14"/>
    <p:sldId id="331" r:id="rId15"/>
    <p:sldId id="322" r:id="rId16"/>
    <p:sldId id="333" r:id="rId17"/>
    <p:sldId id="334" r:id="rId18"/>
    <p:sldId id="335" r:id="rId19"/>
    <p:sldId id="336" r:id="rId20"/>
    <p:sldId id="338" r:id="rId21"/>
    <p:sldId id="337" r:id="rId22"/>
    <p:sldId id="25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E2A01-82B8-42F5-9176-A9455E8A6B54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877A5B5B-7045-4D92-AA51-E40880E7670B}">
      <dgm:prSet phldrT="[Text]" custT="1"/>
      <dgm:spPr/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Prezenční studium</a:t>
          </a:r>
          <a:endParaRPr lang="cs-CZ" sz="32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E11F10-C27C-4419-836C-428E0F5BF1B5}" type="parTrans" cxnId="{3D1347A7-E7BD-4ED0-9A74-6A26989D3B57}">
      <dgm:prSet/>
      <dgm:spPr/>
      <dgm:t>
        <a:bodyPr/>
        <a:lstStyle/>
        <a:p>
          <a:endParaRPr lang="cs-CZ"/>
        </a:p>
      </dgm:t>
    </dgm:pt>
    <dgm:pt modelId="{82804EC1-2458-4485-8339-6A458E4F2F59}" type="sibTrans" cxnId="{3D1347A7-E7BD-4ED0-9A74-6A26989D3B57}">
      <dgm:prSet/>
      <dgm:spPr/>
      <dgm:t>
        <a:bodyPr/>
        <a:lstStyle/>
        <a:p>
          <a:endParaRPr lang="cs-CZ"/>
        </a:p>
      </dgm:t>
    </dgm:pt>
    <dgm:pt modelId="{A8147A13-C868-4A6A-A1DD-C2E59AE8A056}">
      <dgm:prSet phldrT="[Text]" custT="1"/>
      <dgm:spPr/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Kombinované studium</a:t>
          </a:r>
          <a:endParaRPr lang="cs-CZ" sz="32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94CE97-D19A-4F0A-BFE2-706BA7E63FAC}" type="parTrans" cxnId="{5CDA4953-1265-46D1-87A6-C2BDD924D20E}">
      <dgm:prSet/>
      <dgm:spPr/>
      <dgm:t>
        <a:bodyPr/>
        <a:lstStyle/>
        <a:p>
          <a:endParaRPr lang="cs-CZ"/>
        </a:p>
      </dgm:t>
    </dgm:pt>
    <dgm:pt modelId="{4333EF4B-665A-48F0-AE10-1B65DAE756F7}" type="sibTrans" cxnId="{5CDA4953-1265-46D1-87A6-C2BDD924D20E}">
      <dgm:prSet/>
      <dgm:spPr/>
      <dgm:t>
        <a:bodyPr/>
        <a:lstStyle/>
        <a:p>
          <a:endParaRPr lang="cs-CZ"/>
        </a:p>
      </dgm:t>
    </dgm:pt>
    <dgm:pt modelId="{81D32B4D-929C-4E66-9A03-7D4B40AAD624}" type="pres">
      <dgm:prSet presAssocID="{6DAE2A01-82B8-42F5-9176-A9455E8A6B54}" presName="Name0" presStyleCnt="0">
        <dgm:presLayoutVars>
          <dgm:dir/>
          <dgm:resizeHandles val="exact"/>
        </dgm:presLayoutVars>
      </dgm:prSet>
      <dgm:spPr/>
    </dgm:pt>
    <dgm:pt modelId="{6E6E6E59-7006-46C3-9BC5-132F8FCC68A8}" type="pres">
      <dgm:prSet presAssocID="{877A5B5B-7045-4D92-AA51-E40880E7670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5F1846-1713-4FB2-A979-0103F2D2B63C}" type="pres">
      <dgm:prSet presAssocID="{82804EC1-2458-4485-8339-6A458E4F2F59}" presName="sibTrans" presStyleLbl="sibTrans2D1" presStyleIdx="0" presStyleCnt="1"/>
      <dgm:spPr/>
      <dgm:t>
        <a:bodyPr/>
        <a:lstStyle/>
        <a:p>
          <a:endParaRPr lang="cs-CZ"/>
        </a:p>
      </dgm:t>
    </dgm:pt>
    <dgm:pt modelId="{BE908318-79D7-4AE1-8441-36FBE0279F49}" type="pres">
      <dgm:prSet presAssocID="{82804EC1-2458-4485-8339-6A458E4F2F59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DD923C07-ED59-485C-BE3F-F821B3A0A705}" type="pres">
      <dgm:prSet presAssocID="{A8147A13-C868-4A6A-A1DD-C2E59AE8A056}" presName="node" presStyleLbl="node1" presStyleIdx="1" presStyleCnt="2" custLinFactNeighborX="5009" custLinFactNeighborY="-2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CDA4953-1265-46D1-87A6-C2BDD924D20E}" srcId="{6DAE2A01-82B8-42F5-9176-A9455E8A6B54}" destId="{A8147A13-C868-4A6A-A1DD-C2E59AE8A056}" srcOrd="1" destOrd="0" parTransId="{CA94CE97-D19A-4F0A-BFE2-706BA7E63FAC}" sibTransId="{4333EF4B-665A-48F0-AE10-1B65DAE756F7}"/>
    <dgm:cxn modelId="{77A85600-82D7-4960-8057-C2449A8BB2AA}" type="presOf" srcId="{877A5B5B-7045-4D92-AA51-E40880E7670B}" destId="{6E6E6E59-7006-46C3-9BC5-132F8FCC68A8}" srcOrd="0" destOrd="0" presId="urn:microsoft.com/office/officeart/2005/8/layout/process1"/>
    <dgm:cxn modelId="{CD84FDE6-E5AC-4D1C-80B1-7A5B6E36B393}" type="presOf" srcId="{A8147A13-C868-4A6A-A1DD-C2E59AE8A056}" destId="{DD923C07-ED59-485C-BE3F-F821B3A0A705}" srcOrd="0" destOrd="0" presId="urn:microsoft.com/office/officeart/2005/8/layout/process1"/>
    <dgm:cxn modelId="{AA42BDCE-16C0-4EAD-8721-6609C4096F29}" type="presOf" srcId="{6DAE2A01-82B8-42F5-9176-A9455E8A6B54}" destId="{81D32B4D-929C-4E66-9A03-7D4B40AAD624}" srcOrd="0" destOrd="0" presId="urn:microsoft.com/office/officeart/2005/8/layout/process1"/>
    <dgm:cxn modelId="{3D1347A7-E7BD-4ED0-9A74-6A26989D3B57}" srcId="{6DAE2A01-82B8-42F5-9176-A9455E8A6B54}" destId="{877A5B5B-7045-4D92-AA51-E40880E7670B}" srcOrd="0" destOrd="0" parTransId="{3BE11F10-C27C-4419-836C-428E0F5BF1B5}" sibTransId="{82804EC1-2458-4485-8339-6A458E4F2F59}"/>
    <dgm:cxn modelId="{BDA8CE40-7B98-4E0B-A3BF-4E1A995A7286}" type="presOf" srcId="{82804EC1-2458-4485-8339-6A458E4F2F59}" destId="{BE908318-79D7-4AE1-8441-36FBE0279F49}" srcOrd="1" destOrd="0" presId="urn:microsoft.com/office/officeart/2005/8/layout/process1"/>
    <dgm:cxn modelId="{E32E40BB-90DC-4828-A21C-FA6961E679BC}" type="presOf" srcId="{82804EC1-2458-4485-8339-6A458E4F2F59}" destId="{F75F1846-1713-4FB2-A979-0103F2D2B63C}" srcOrd="0" destOrd="0" presId="urn:microsoft.com/office/officeart/2005/8/layout/process1"/>
    <dgm:cxn modelId="{A4575DD4-003E-484A-A0F8-D48AE9654485}" type="presParOf" srcId="{81D32B4D-929C-4E66-9A03-7D4B40AAD624}" destId="{6E6E6E59-7006-46C3-9BC5-132F8FCC68A8}" srcOrd="0" destOrd="0" presId="urn:microsoft.com/office/officeart/2005/8/layout/process1"/>
    <dgm:cxn modelId="{2B623FB2-3BED-4214-ACAD-DDC45173A820}" type="presParOf" srcId="{81D32B4D-929C-4E66-9A03-7D4B40AAD624}" destId="{F75F1846-1713-4FB2-A979-0103F2D2B63C}" srcOrd="1" destOrd="0" presId="urn:microsoft.com/office/officeart/2005/8/layout/process1"/>
    <dgm:cxn modelId="{45974A83-E458-4985-B467-C098262459B0}" type="presParOf" srcId="{F75F1846-1713-4FB2-A979-0103F2D2B63C}" destId="{BE908318-79D7-4AE1-8441-36FBE0279F49}" srcOrd="0" destOrd="0" presId="urn:microsoft.com/office/officeart/2005/8/layout/process1"/>
    <dgm:cxn modelId="{764D0652-DFD9-445C-AD4D-02F4A0EE66B9}" type="presParOf" srcId="{81D32B4D-929C-4E66-9A03-7D4B40AAD624}" destId="{DD923C07-ED59-485C-BE3F-F821B3A0A70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E6E59-7006-46C3-9BC5-132F8FCC68A8}">
      <dsp:nvSpPr>
        <dsp:cNvPr id="0" name=""/>
        <dsp:cNvSpPr/>
      </dsp:nvSpPr>
      <dsp:spPr>
        <a:xfrm>
          <a:off x="1561" y="369431"/>
          <a:ext cx="3329069" cy="1997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Prezenční studium</a:t>
          </a:r>
          <a:endParaRPr lang="cs-CZ" sz="32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64" y="427934"/>
        <a:ext cx="3212063" cy="1880435"/>
      </dsp:txXfrm>
    </dsp:sp>
    <dsp:sp modelId="{F75F1846-1713-4FB2-A979-0103F2D2B63C}">
      <dsp:nvSpPr>
        <dsp:cNvPr id="0" name=""/>
        <dsp:cNvSpPr/>
      </dsp:nvSpPr>
      <dsp:spPr>
        <a:xfrm rot="21596819">
          <a:off x="3663927" y="953171"/>
          <a:ext cx="706590" cy="825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/>
        </a:p>
      </dsp:txBody>
      <dsp:txXfrm>
        <a:off x="3663927" y="1118391"/>
        <a:ext cx="494613" cy="495365"/>
      </dsp:txXfrm>
    </dsp:sp>
    <dsp:sp modelId="{DD923C07-ED59-485C-BE3F-F821B3A0A705}">
      <dsp:nvSpPr>
        <dsp:cNvPr id="0" name=""/>
        <dsp:cNvSpPr/>
      </dsp:nvSpPr>
      <dsp:spPr>
        <a:xfrm>
          <a:off x="4663818" y="365116"/>
          <a:ext cx="3329069" cy="1997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Kombinované studium</a:t>
          </a:r>
          <a:endParaRPr lang="cs-CZ" sz="32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22321" y="423619"/>
        <a:ext cx="3212063" cy="1880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4B4F3-1FFD-451A-AF25-794112CE952B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AD8EC-5643-4A5A-B7C4-839FEBC6D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434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6924-8702-4B53-8B87-4DEF8002C52C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8276-DF37-46E3-9C1F-7EF17FA33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89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lavni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1" y="692150"/>
            <a:ext cx="19573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 userDrawn="1"/>
        </p:nvCxnSpPr>
        <p:spPr>
          <a:xfrm>
            <a:off x="5076826" y="1808163"/>
            <a:ext cx="40830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 userDrawn="1"/>
        </p:nvCxnSpPr>
        <p:spPr>
          <a:xfrm>
            <a:off x="0" y="1808163"/>
            <a:ext cx="39243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10"/>
          <p:cNvSpPr txBox="1">
            <a:spLocks noChangeArrowheads="1"/>
          </p:cNvSpPr>
          <p:nvPr userDrawn="1"/>
        </p:nvSpPr>
        <p:spPr bwMode="auto">
          <a:xfrm>
            <a:off x="3908425" y="1700213"/>
            <a:ext cx="1168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200" i="1" dirty="0">
                <a:solidFill>
                  <a:srgbClr val="BFBFBF"/>
                </a:solidFill>
                <a:latin typeface="Open Sans Light"/>
                <a:ea typeface="Open Sans Light"/>
                <a:cs typeface="Open Sans Light"/>
              </a:rPr>
              <a:t>založeno 1997</a:t>
            </a:r>
          </a:p>
        </p:txBody>
      </p:sp>
      <p:sp>
        <p:nvSpPr>
          <p:cNvPr id="8" name="TextovéPole 11"/>
          <p:cNvSpPr txBox="1">
            <a:spLocks noChangeArrowheads="1"/>
          </p:cNvSpPr>
          <p:nvPr userDrawn="1"/>
        </p:nvSpPr>
        <p:spPr bwMode="auto">
          <a:xfrm>
            <a:off x="3348038" y="333375"/>
            <a:ext cx="2447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400" i="1">
                <a:solidFill>
                  <a:srgbClr val="BFBFBF"/>
                </a:solidFill>
                <a:latin typeface="Open Sans Light"/>
                <a:ea typeface="Open Sans Light"/>
                <a:cs typeface="Open Sans Light"/>
              </a:rPr>
              <a:t>učme se zkušeností a hrou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468314" y="4293371"/>
            <a:ext cx="8207375" cy="431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1"/>
          </p:nvPr>
        </p:nvSpPr>
        <p:spPr>
          <a:xfrm>
            <a:off x="468314" y="2347714"/>
            <a:ext cx="8207375" cy="1657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84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6724651" y="6308727"/>
            <a:ext cx="2024063" cy="314325"/>
          </a:xfrm>
        </p:spPr>
        <p:txBody>
          <a:bodyPr/>
          <a:lstStyle>
            <a:lvl1pPr>
              <a:defRPr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cs-CZ">
                <a:latin typeface="Open Sans" pitchFamily="34" charset="0"/>
              </a:rPr>
              <a:t>www.a-hra.cz</a:t>
            </a:r>
          </a:p>
          <a:p>
            <a:pPr>
              <a:defRPr/>
            </a:pPr>
            <a:endParaRPr lang="cs-CZ" b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3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6724651" y="6308727"/>
            <a:ext cx="2024063" cy="314325"/>
          </a:xfrm>
        </p:spPr>
        <p:txBody>
          <a:bodyPr/>
          <a:lstStyle>
            <a:lvl1pPr>
              <a:defRPr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cs-CZ">
                <a:latin typeface="Open Sans" pitchFamily="34" charset="0"/>
              </a:rPr>
              <a:t>www.a-hra.cz</a:t>
            </a:r>
          </a:p>
          <a:p>
            <a:pPr>
              <a:defRPr/>
            </a:pPr>
            <a:endParaRPr lang="cs-CZ" b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70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227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88232"/>
            <a:ext cx="4038600" cy="42050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88232"/>
            <a:ext cx="4038600" cy="42050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83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6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30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76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4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2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2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72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792088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240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774665"/>
            <a:ext cx="4041775" cy="78193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636912"/>
            <a:ext cx="4041775" cy="3240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828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090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82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uh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064" y="465140"/>
            <a:ext cx="16176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611560" y="4104657"/>
            <a:ext cx="7776864" cy="4044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0" name="Zástupný symbol pro text 20"/>
          <p:cNvSpPr>
            <a:spLocks noGrp="1"/>
          </p:cNvSpPr>
          <p:nvPr>
            <p:ph type="body" sz="quarter" idx="11"/>
          </p:nvPr>
        </p:nvSpPr>
        <p:spPr>
          <a:xfrm>
            <a:off x="468314" y="2204864"/>
            <a:ext cx="8207375" cy="1657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13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980729"/>
            <a:ext cx="3008313" cy="9255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48965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906289"/>
            <a:ext cx="3008313" cy="39709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999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829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095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58220"/>
            <a:ext cx="8229600" cy="413305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686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77607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2270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88232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88232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55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1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8920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80915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448920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920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967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535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74423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4424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90629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4029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620713"/>
            <a:ext cx="24193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 userDrawn="1"/>
        </p:nvSpPr>
        <p:spPr>
          <a:xfrm>
            <a:off x="755650" y="203041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>
              <a:defRPr/>
            </a:pPr>
            <a:endParaRPr lang="cs-CZ" sz="4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704850" y="3508375"/>
            <a:ext cx="77549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705278" y="3645024"/>
            <a:ext cx="7755155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0"/>
          </p:nvPr>
        </p:nvSpPr>
        <p:spPr>
          <a:xfrm>
            <a:off x="688032" y="1988842"/>
            <a:ext cx="7772400" cy="1529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30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01800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/>
          <p:cNvSpPr>
            <a:spLocks/>
          </p:cNvSpPr>
          <p:nvPr userDrawn="1"/>
        </p:nvSpPr>
        <p:spPr bwMode="auto">
          <a:xfrm>
            <a:off x="250825" y="188915"/>
            <a:ext cx="5753100" cy="5184775"/>
          </a:xfrm>
          <a:custGeom>
            <a:avLst/>
            <a:gdLst>
              <a:gd name="T0" fmla="*/ 0 w 5752809"/>
              <a:gd name="T1" fmla="*/ 0 h 5184576"/>
              <a:gd name="T2" fmla="*/ 4449731 w 5752809"/>
              <a:gd name="T3" fmla="*/ 8092 h 5184576"/>
              <a:gd name="T4" fmla="*/ 5752548 w 5752809"/>
              <a:gd name="T5" fmla="*/ 2506113 h 5184576"/>
              <a:gd name="T6" fmla="*/ 0 w 5752809"/>
              <a:gd name="T7" fmla="*/ 5184576 h 5184576"/>
              <a:gd name="T8" fmla="*/ 0 w 5752809"/>
              <a:gd name="T9" fmla="*/ 0 h 5184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52809" h="5184576">
                <a:moveTo>
                  <a:pt x="0" y="0"/>
                </a:moveTo>
                <a:lnTo>
                  <a:pt x="4449731" y="8092"/>
                </a:lnTo>
                <a:cubicBezTo>
                  <a:pt x="4472510" y="30616"/>
                  <a:pt x="5773979" y="2517306"/>
                  <a:pt x="5752548" y="2506113"/>
                </a:cubicBezTo>
                <a:lnTo>
                  <a:pt x="0" y="51845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99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87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30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67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27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2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2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33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792088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240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774665"/>
            <a:ext cx="4041775" cy="78193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636912"/>
            <a:ext cx="4041775" cy="3240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475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066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58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980729"/>
            <a:ext cx="3008313" cy="9255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48965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906289"/>
            <a:ext cx="3008313" cy="39709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04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576" y="188915"/>
            <a:ext cx="530225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 pole 2"/>
          <p:cNvSpPr txBox="1">
            <a:spLocks noChangeArrowheads="1"/>
          </p:cNvSpPr>
          <p:nvPr userDrawn="1"/>
        </p:nvSpPr>
        <p:spPr bwMode="auto">
          <a:xfrm>
            <a:off x="2987825" y="6093296"/>
            <a:ext cx="1461021" cy="46311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GSM: +420 721 346 877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Tel.: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+250 558 624 116</a:t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E-mail: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a-hra@a-hra.cz</a:t>
            </a:r>
            <a:endParaRPr lang="en-US" sz="900" b="1" dirty="0">
              <a:solidFill>
                <a:schemeClr val="bg1">
                  <a:alpha val="80000"/>
                </a:schemeClr>
              </a:solidFill>
              <a:effectLst>
                <a:outerShdw blurRad="508000" sx="102000" sy="102000" algn="ctr" rotWithShape="0">
                  <a:prstClr val="black">
                    <a:alpha val="33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extové pole 2"/>
          <p:cNvSpPr txBox="1">
            <a:spLocks noChangeArrowheads="1"/>
          </p:cNvSpPr>
          <p:nvPr userDrawn="1"/>
        </p:nvSpPr>
        <p:spPr bwMode="auto">
          <a:xfrm>
            <a:off x="467545" y="6093296"/>
            <a:ext cx="2397125" cy="463116"/>
          </a:xfrm>
          <a:prstGeom prst="rect">
            <a:avLst/>
          </a:prstGeom>
          <a:noFill/>
          <a:ln>
            <a:noFill/>
          </a:ln>
          <a:effectLst>
            <a:outerShdw blurRad="228600" dist="254000" sx="5000" sy="5000" algn="ctr" rotWithShape="0">
              <a:prstClr val="black">
                <a:alpha val="0"/>
              </a:prstClr>
            </a:outerShdw>
          </a:effectLst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–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Human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Resource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agency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Zámecké nám. 44, 738 01 Frýdek-Místek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-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Consulting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endParaRPr lang="cs-CZ" sz="900" dirty="0">
              <a:solidFill>
                <a:schemeClr val="bg1">
                  <a:alpha val="80000"/>
                </a:schemeClr>
              </a:solidFill>
              <a:effectLst>
                <a:outerShdw blurRad="406400" algn="ctr" rotWithShape="0">
                  <a:prstClr val="black"/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514" y="260352"/>
            <a:ext cx="1616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11"/>
          <p:cNvSpPr txBox="1">
            <a:spLocks noChangeArrowheads="1"/>
          </p:cNvSpPr>
          <p:nvPr userDrawn="1"/>
        </p:nvSpPr>
        <p:spPr bwMode="auto">
          <a:xfrm>
            <a:off x="6661151" y="981075"/>
            <a:ext cx="2447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200" i="1">
                <a:solidFill>
                  <a:srgbClr val="BFBFBF"/>
                </a:solidFill>
                <a:latin typeface="Open Sans Light"/>
                <a:ea typeface="Open Sans Light"/>
                <a:cs typeface="Open Sans Light"/>
              </a:rPr>
              <a:t>učme se zkušeností a hrou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6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262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lavni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1" y="692150"/>
            <a:ext cx="19573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 userDrawn="1"/>
        </p:nvCxnSpPr>
        <p:spPr>
          <a:xfrm>
            <a:off x="5076826" y="1808163"/>
            <a:ext cx="40830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 userDrawn="1"/>
        </p:nvCxnSpPr>
        <p:spPr>
          <a:xfrm>
            <a:off x="0" y="1808163"/>
            <a:ext cx="39243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10"/>
          <p:cNvSpPr txBox="1">
            <a:spLocks noChangeArrowheads="1"/>
          </p:cNvSpPr>
          <p:nvPr userDrawn="1"/>
        </p:nvSpPr>
        <p:spPr bwMode="auto">
          <a:xfrm>
            <a:off x="3908425" y="1700213"/>
            <a:ext cx="1168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200" i="1" dirty="0">
                <a:solidFill>
                  <a:srgbClr val="BFBFBF"/>
                </a:solidFill>
                <a:latin typeface="Open Sans Light"/>
                <a:ea typeface="Open Sans Light"/>
                <a:cs typeface="Open Sans Light"/>
              </a:rPr>
              <a:t>založeno 1997</a:t>
            </a:r>
          </a:p>
        </p:txBody>
      </p:sp>
      <p:sp>
        <p:nvSpPr>
          <p:cNvPr id="8" name="TextovéPole 11"/>
          <p:cNvSpPr txBox="1">
            <a:spLocks noChangeArrowheads="1"/>
          </p:cNvSpPr>
          <p:nvPr userDrawn="1"/>
        </p:nvSpPr>
        <p:spPr bwMode="auto">
          <a:xfrm>
            <a:off x="3348038" y="333375"/>
            <a:ext cx="2447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400" i="1">
                <a:solidFill>
                  <a:srgbClr val="BFBFBF"/>
                </a:solidFill>
                <a:latin typeface="Open Sans Light"/>
                <a:ea typeface="Open Sans Light"/>
                <a:cs typeface="Open Sans Light"/>
              </a:rPr>
              <a:t>učme se zkušeností a hrou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468314" y="4293371"/>
            <a:ext cx="8207375" cy="431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1"/>
          </p:nvPr>
        </p:nvSpPr>
        <p:spPr>
          <a:xfrm>
            <a:off x="468314" y="2347714"/>
            <a:ext cx="8207375" cy="1657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440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uh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064" y="465140"/>
            <a:ext cx="16176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611560" y="4104657"/>
            <a:ext cx="7776864" cy="4044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0" name="Zástupný symbol pro text 20"/>
          <p:cNvSpPr>
            <a:spLocks noGrp="1"/>
          </p:cNvSpPr>
          <p:nvPr>
            <p:ph type="body" sz="quarter" idx="11"/>
          </p:nvPr>
        </p:nvSpPr>
        <p:spPr>
          <a:xfrm>
            <a:off x="468314" y="2204864"/>
            <a:ext cx="8207375" cy="1657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861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620713"/>
            <a:ext cx="24193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 userDrawn="1"/>
        </p:nvSpPr>
        <p:spPr>
          <a:xfrm>
            <a:off x="755650" y="203041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>
              <a:defRPr/>
            </a:pPr>
            <a:endParaRPr lang="cs-CZ" sz="4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704850" y="3508375"/>
            <a:ext cx="77549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705278" y="3645024"/>
            <a:ext cx="7755155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0"/>
          </p:nvPr>
        </p:nvSpPr>
        <p:spPr>
          <a:xfrm>
            <a:off x="688032" y="1988842"/>
            <a:ext cx="7772400" cy="1529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624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576" y="188915"/>
            <a:ext cx="530225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 pole 2"/>
          <p:cNvSpPr txBox="1">
            <a:spLocks noChangeArrowheads="1"/>
          </p:cNvSpPr>
          <p:nvPr userDrawn="1"/>
        </p:nvSpPr>
        <p:spPr bwMode="auto">
          <a:xfrm>
            <a:off x="2987825" y="6093296"/>
            <a:ext cx="1461021" cy="46311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GSM: +420 721 346 877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Tel.: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+250 558 624 116</a:t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E-mail: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a-hra@a-hra.cz</a:t>
            </a:r>
            <a:endParaRPr lang="en-US" sz="900" b="1" dirty="0">
              <a:solidFill>
                <a:schemeClr val="bg1">
                  <a:alpha val="80000"/>
                </a:schemeClr>
              </a:solidFill>
              <a:effectLst>
                <a:outerShdw blurRad="508000" sx="102000" sy="102000" algn="ctr" rotWithShape="0">
                  <a:prstClr val="black">
                    <a:alpha val="33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extové pole 2"/>
          <p:cNvSpPr txBox="1">
            <a:spLocks noChangeArrowheads="1"/>
          </p:cNvSpPr>
          <p:nvPr userDrawn="1"/>
        </p:nvSpPr>
        <p:spPr bwMode="auto">
          <a:xfrm>
            <a:off x="467545" y="6093296"/>
            <a:ext cx="2397125" cy="463116"/>
          </a:xfrm>
          <a:prstGeom prst="rect">
            <a:avLst/>
          </a:prstGeom>
          <a:noFill/>
          <a:ln>
            <a:noFill/>
          </a:ln>
          <a:effectLst>
            <a:outerShdw blurRad="228600" dist="254000" sx="5000" sy="5000" algn="ctr" rotWithShape="0">
              <a:prstClr val="black">
                <a:alpha val="0"/>
              </a:prstClr>
            </a:outerShdw>
          </a:effectLst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–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Human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Resource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agency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Zámecké nám. 44, 738 01 Frýdek-Místek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-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Consulting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endParaRPr lang="cs-CZ" sz="900" dirty="0">
              <a:solidFill>
                <a:schemeClr val="bg1">
                  <a:alpha val="80000"/>
                </a:schemeClr>
              </a:solidFill>
              <a:effectLst>
                <a:outerShdw blurRad="406400" algn="ctr" rotWithShape="0">
                  <a:prstClr val="black"/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514" y="260352"/>
            <a:ext cx="1616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11"/>
          <p:cNvSpPr txBox="1">
            <a:spLocks noChangeArrowheads="1"/>
          </p:cNvSpPr>
          <p:nvPr userDrawn="1"/>
        </p:nvSpPr>
        <p:spPr bwMode="auto">
          <a:xfrm>
            <a:off x="6661151" y="981075"/>
            <a:ext cx="2447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200" i="1">
                <a:solidFill>
                  <a:srgbClr val="BFBFBF"/>
                </a:solidFill>
                <a:latin typeface="Open Sans Light"/>
                <a:ea typeface="Open Sans Light"/>
                <a:cs typeface="Open Sans Light"/>
              </a:rPr>
              <a:t>učme se zkušeností a hrou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011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87427"/>
            <a:ext cx="36004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 pole 2"/>
          <p:cNvSpPr txBox="1">
            <a:spLocks noChangeArrowheads="1"/>
          </p:cNvSpPr>
          <p:nvPr userDrawn="1"/>
        </p:nvSpPr>
        <p:spPr bwMode="auto">
          <a:xfrm>
            <a:off x="2987825" y="6093296"/>
            <a:ext cx="1461021" cy="46311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GSM: +420 721 346 877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Tel.: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+250 558 624 116</a:t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E-mail: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a-hra@a-hra.cz</a:t>
            </a:r>
            <a:endParaRPr lang="en-US" sz="900" b="1" dirty="0">
              <a:solidFill>
                <a:schemeClr val="bg1">
                  <a:alpha val="80000"/>
                </a:schemeClr>
              </a:solidFill>
              <a:effectLst>
                <a:outerShdw blurRad="508000" sx="102000" sy="102000" algn="ctr" rotWithShape="0">
                  <a:prstClr val="black">
                    <a:alpha val="33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extové pole 2"/>
          <p:cNvSpPr txBox="1">
            <a:spLocks noChangeArrowheads="1"/>
          </p:cNvSpPr>
          <p:nvPr userDrawn="1"/>
        </p:nvSpPr>
        <p:spPr bwMode="auto">
          <a:xfrm>
            <a:off x="467545" y="6093296"/>
            <a:ext cx="2397125" cy="463116"/>
          </a:xfrm>
          <a:prstGeom prst="rect">
            <a:avLst/>
          </a:prstGeom>
          <a:noFill/>
          <a:ln>
            <a:noFill/>
          </a:ln>
          <a:effectLst>
            <a:outerShdw blurRad="228600" dist="254000" sx="5000" sy="5000" algn="ctr" rotWithShape="0">
              <a:prstClr val="black">
                <a:alpha val="0"/>
              </a:prstClr>
            </a:outerShdw>
          </a:effectLst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–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Human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Resource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agency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Zámecké nám. 44, 738 01 Frýdek-Místek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-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Consulting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endParaRPr lang="cs-CZ" sz="900" dirty="0">
              <a:solidFill>
                <a:schemeClr val="bg1">
                  <a:alpha val="80000"/>
                </a:schemeClr>
              </a:solidFill>
              <a:effectLst>
                <a:outerShdw blurRad="406400" algn="ctr" rotWithShape="0">
                  <a:prstClr val="black"/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264" y="73027"/>
            <a:ext cx="16176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11"/>
          <p:cNvSpPr txBox="1">
            <a:spLocks noChangeArrowheads="1"/>
          </p:cNvSpPr>
          <p:nvPr userDrawn="1"/>
        </p:nvSpPr>
        <p:spPr bwMode="auto">
          <a:xfrm>
            <a:off x="6661151" y="765175"/>
            <a:ext cx="2447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200" i="1">
                <a:solidFill>
                  <a:srgbClr val="BFBFBF"/>
                </a:solidFill>
                <a:latin typeface="Open Sans Light"/>
                <a:ea typeface="Open Sans Light"/>
                <a:cs typeface="Open Sans Light"/>
              </a:rPr>
              <a:t>učme se zkušeností a hrou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177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 - bez graf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 pole 2"/>
          <p:cNvSpPr txBox="1">
            <a:spLocks noChangeArrowheads="1"/>
          </p:cNvSpPr>
          <p:nvPr userDrawn="1"/>
        </p:nvSpPr>
        <p:spPr bwMode="auto">
          <a:xfrm>
            <a:off x="2987825" y="6093296"/>
            <a:ext cx="1461021" cy="46311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GSM: +420 721 346 877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Tel.: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+250 558 624 116</a:t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E-mail: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a-hra@a-hra.cz</a:t>
            </a:r>
            <a:endParaRPr lang="en-US" sz="900" b="1" dirty="0">
              <a:solidFill>
                <a:schemeClr val="bg1">
                  <a:alpha val="80000"/>
                </a:schemeClr>
              </a:solidFill>
              <a:effectLst>
                <a:outerShdw blurRad="508000" sx="102000" sy="102000" algn="ctr" rotWithShape="0">
                  <a:prstClr val="black">
                    <a:alpha val="33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Textové pole 2"/>
          <p:cNvSpPr txBox="1">
            <a:spLocks noChangeArrowheads="1"/>
          </p:cNvSpPr>
          <p:nvPr userDrawn="1"/>
        </p:nvSpPr>
        <p:spPr bwMode="auto">
          <a:xfrm>
            <a:off x="467545" y="6093296"/>
            <a:ext cx="2397125" cy="463116"/>
          </a:xfrm>
          <a:prstGeom prst="rect">
            <a:avLst/>
          </a:prstGeom>
          <a:noFill/>
          <a:ln>
            <a:noFill/>
          </a:ln>
          <a:effectLst>
            <a:outerShdw blurRad="228600" dist="254000" sx="5000" sy="5000" algn="ctr" rotWithShape="0">
              <a:prstClr val="black">
                <a:alpha val="0"/>
              </a:prstClr>
            </a:outerShdw>
          </a:effectLst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–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Human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Resource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agency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Zámecké nám. 44, 738 01 Frýdek-Místek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-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Consulting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endParaRPr lang="cs-CZ" sz="900" dirty="0">
              <a:solidFill>
                <a:schemeClr val="bg1">
                  <a:alpha val="80000"/>
                </a:schemeClr>
              </a:solidFill>
              <a:effectLst>
                <a:outerShdw blurRad="406400" algn="ctr" rotWithShape="0">
                  <a:prstClr val="black"/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514" y="260352"/>
            <a:ext cx="1616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10"/>
          <p:cNvSpPr txBox="1">
            <a:spLocks noChangeArrowheads="1"/>
          </p:cNvSpPr>
          <p:nvPr userDrawn="1"/>
        </p:nvSpPr>
        <p:spPr bwMode="auto">
          <a:xfrm>
            <a:off x="6661151" y="981075"/>
            <a:ext cx="2447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200" i="1">
                <a:solidFill>
                  <a:srgbClr val="BFBFBF"/>
                </a:solidFill>
                <a:latin typeface="Open Sans Light"/>
                <a:ea typeface="Open Sans Light"/>
                <a:cs typeface="Open Sans Light"/>
              </a:rPr>
              <a:t>učme se zkušeností a hrou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15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6660332" y="6021290"/>
            <a:ext cx="2016125" cy="358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41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/>
          <p:cNvSpPr>
            <a:spLocks/>
          </p:cNvSpPr>
          <p:nvPr userDrawn="1"/>
        </p:nvSpPr>
        <p:spPr bwMode="auto">
          <a:xfrm>
            <a:off x="250825" y="188915"/>
            <a:ext cx="5753100" cy="5184775"/>
          </a:xfrm>
          <a:custGeom>
            <a:avLst/>
            <a:gdLst>
              <a:gd name="T0" fmla="*/ 0 w 5752809"/>
              <a:gd name="T1" fmla="*/ 0 h 5184576"/>
              <a:gd name="T2" fmla="*/ 4450856 w 5752809"/>
              <a:gd name="T3" fmla="*/ 8092 h 5184576"/>
              <a:gd name="T4" fmla="*/ 5754003 w 5752809"/>
              <a:gd name="T5" fmla="*/ 2506593 h 5184576"/>
              <a:gd name="T6" fmla="*/ 0 w 5752809"/>
              <a:gd name="T7" fmla="*/ 5185571 h 5184576"/>
              <a:gd name="T8" fmla="*/ 0 w 5752809"/>
              <a:gd name="T9" fmla="*/ 0 h 5184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52809" h="5184576">
                <a:moveTo>
                  <a:pt x="0" y="0"/>
                </a:moveTo>
                <a:lnTo>
                  <a:pt x="4449731" y="8092"/>
                </a:lnTo>
                <a:cubicBezTo>
                  <a:pt x="4472510" y="30616"/>
                  <a:pt x="5773979" y="2517306"/>
                  <a:pt x="5752548" y="2506113"/>
                </a:cubicBezTo>
                <a:lnTo>
                  <a:pt x="0" y="51845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94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6724651" y="6308727"/>
            <a:ext cx="2024063" cy="314325"/>
          </a:xfrm>
        </p:spPr>
        <p:txBody>
          <a:bodyPr/>
          <a:lstStyle>
            <a:lvl1pPr>
              <a:defRPr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cs-CZ">
                <a:latin typeface="Open Sans" pitchFamily="34" charset="0"/>
              </a:rPr>
              <a:t>www.a-hra.cz</a:t>
            </a:r>
          </a:p>
          <a:p>
            <a:pPr>
              <a:defRPr/>
            </a:pPr>
            <a:endParaRPr lang="cs-CZ" b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08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87427"/>
            <a:ext cx="36004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 pole 2"/>
          <p:cNvSpPr txBox="1">
            <a:spLocks noChangeArrowheads="1"/>
          </p:cNvSpPr>
          <p:nvPr userDrawn="1"/>
        </p:nvSpPr>
        <p:spPr bwMode="auto">
          <a:xfrm>
            <a:off x="2987825" y="6093296"/>
            <a:ext cx="1461021" cy="46311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GSM: +420 721 346 877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Tel.: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+250 558 624 116</a:t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E-mail: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a-hra@a-hra.cz</a:t>
            </a:r>
            <a:endParaRPr lang="en-US" sz="900" b="1" dirty="0">
              <a:solidFill>
                <a:schemeClr val="bg1">
                  <a:alpha val="80000"/>
                </a:schemeClr>
              </a:solidFill>
              <a:effectLst>
                <a:outerShdw blurRad="508000" sx="102000" sy="102000" algn="ctr" rotWithShape="0">
                  <a:prstClr val="black">
                    <a:alpha val="33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extové pole 2"/>
          <p:cNvSpPr txBox="1">
            <a:spLocks noChangeArrowheads="1"/>
          </p:cNvSpPr>
          <p:nvPr userDrawn="1"/>
        </p:nvSpPr>
        <p:spPr bwMode="auto">
          <a:xfrm>
            <a:off x="467545" y="6093296"/>
            <a:ext cx="2397125" cy="463116"/>
          </a:xfrm>
          <a:prstGeom prst="rect">
            <a:avLst/>
          </a:prstGeom>
          <a:noFill/>
          <a:ln>
            <a:noFill/>
          </a:ln>
          <a:effectLst>
            <a:outerShdw blurRad="228600" dist="254000" sx="5000" sy="5000" algn="ctr" rotWithShape="0">
              <a:prstClr val="black">
                <a:alpha val="0"/>
              </a:prstClr>
            </a:outerShdw>
          </a:effectLst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–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Human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Resource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agency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Zámecké nám. 44, 738 01 Frýdek-Místek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-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Consulting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endParaRPr lang="cs-CZ" sz="900" dirty="0">
              <a:solidFill>
                <a:schemeClr val="bg1">
                  <a:alpha val="80000"/>
                </a:schemeClr>
              </a:solidFill>
              <a:effectLst>
                <a:outerShdw blurRad="406400" algn="ctr" rotWithShape="0">
                  <a:prstClr val="black"/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264" y="73027"/>
            <a:ext cx="16176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11"/>
          <p:cNvSpPr txBox="1">
            <a:spLocks noChangeArrowheads="1"/>
          </p:cNvSpPr>
          <p:nvPr userDrawn="1"/>
        </p:nvSpPr>
        <p:spPr bwMode="auto">
          <a:xfrm>
            <a:off x="6661151" y="765175"/>
            <a:ext cx="2447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200" i="1">
                <a:solidFill>
                  <a:srgbClr val="BFBFBF"/>
                </a:solidFill>
                <a:latin typeface="Open Sans Light"/>
                <a:ea typeface="Open Sans Light"/>
                <a:cs typeface="Open Sans Light"/>
              </a:rPr>
              <a:t>učme se zkušeností a hrou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397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6724651" y="6308727"/>
            <a:ext cx="2024063" cy="314325"/>
          </a:xfrm>
        </p:spPr>
        <p:txBody>
          <a:bodyPr/>
          <a:lstStyle>
            <a:lvl1pPr>
              <a:defRPr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cs-CZ">
                <a:latin typeface="Open Sans" pitchFamily="34" charset="0"/>
              </a:rPr>
              <a:t>www.a-hra.cz</a:t>
            </a:r>
          </a:p>
          <a:p>
            <a:pPr>
              <a:defRPr/>
            </a:pPr>
            <a:endParaRPr lang="cs-CZ" b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33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6724651" y="6308727"/>
            <a:ext cx="2024063" cy="314325"/>
          </a:xfrm>
        </p:spPr>
        <p:txBody>
          <a:bodyPr/>
          <a:lstStyle>
            <a:lvl1pPr>
              <a:defRPr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cs-CZ">
                <a:latin typeface="Open Sans" pitchFamily="34" charset="0"/>
              </a:rPr>
              <a:t>www.a-hra.cz</a:t>
            </a:r>
          </a:p>
          <a:p>
            <a:pPr>
              <a:defRPr/>
            </a:pPr>
            <a:endParaRPr lang="cs-CZ" b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993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227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88232"/>
            <a:ext cx="4038600" cy="42050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88232"/>
            <a:ext cx="4038600" cy="42050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87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 - bez graf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 pole 2"/>
          <p:cNvSpPr txBox="1">
            <a:spLocks noChangeArrowheads="1"/>
          </p:cNvSpPr>
          <p:nvPr userDrawn="1"/>
        </p:nvSpPr>
        <p:spPr bwMode="auto">
          <a:xfrm>
            <a:off x="2987825" y="6093296"/>
            <a:ext cx="1461021" cy="46311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GSM: +420 721 346 877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Tel.: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+250 558 624 116</a:t>
            </a:r>
            <a:b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00"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E-mail: </a:t>
            </a:r>
            <a:r>
              <a:rPr lang="en-US" sz="900" dirty="0">
                <a:solidFill>
                  <a:schemeClr val="bg1">
                    <a:alpha val="80000"/>
                  </a:schemeClr>
                </a:solidFill>
                <a:effectLst>
                  <a:outerShdw blurRad="508000" sx="102000" sy="102000" algn="ctr" rotWithShape="0">
                    <a:prstClr val="black">
                      <a:alpha val="33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a-hra@a-hra.cz</a:t>
            </a:r>
            <a:endParaRPr lang="en-US" sz="900" b="1" dirty="0">
              <a:solidFill>
                <a:schemeClr val="bg1">
                  <a:alpha val="80000"/>
                </a:schemeClr>
              </a:solidFill>
              <a:effectLst>
                <a:outerShdw blurRad="508000" sx="102000" sy="102000" algn="ctr" rotWithShape="0">
                  <a:prstClr val="black">
                    <a:alpha val="33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Textové pole 2"/>
          <p:cNvSpPr txBox="1">
            <a:spLocks noChangeArrowheads="1"/>
          </p:cNvSpPr>
          <p:nvPr userDrawn="1"/>
        </p:nvSpPr>
        <p:spPr bwMode="auto">
          <a:xfrm>
            <a:off x="467545" y="6093296"/>
            <a:ext cx="2397125" cy="463116"/>
          </a:xfrm>
          <a:prstGeom prst="rect">
            <a:avLst/>
          </a:prstGeom>
          <a:noFill/>
          <a:ln>
            <a:noFill/>
          </a:ln>
          <a:effectLst>
            <a:outerShdw blurRad="228600" dist="254000" sx="5000" sy="5000" algn="ctr" rotWithShape="0">
              <a:prstClr val="black">
                <a:alpha val="0"/>
              </a:prstClr>
            </a:outerShdw>
          </a:effectLst>
          <a:extLst/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–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Human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Resource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agency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Zámecké nám. 44, 738 01 Frýdek-Místek</a:t>
            </a:r>
            <a: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cs-CZ" sz="900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AHRA - </a:t>
            </a:r>
            <a:r>
              <a:rPr lang="cs-CZ" sz="900" b="1" dirty="0" err="1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Consulting</a:t>
            </a:r>
            <a:r>
              <a:rPr lang="cs-CZ" sz="900" b="1" dirty="0">
                <a:solidFill>
                  <a:schemeClr val="bg1">
                    <a:alpha val="80000"/>
                  </a:schemeClr>
                </a:solidFill>
                <a:effectLst>
                  <a:outerShdw blurRad="406400" algn="ctr" rotWithShape="0">
                    <a:prstClr val="black"/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, s.r.o.</a:t>
            </a:r>
            <a:endParaRPr lang="cs-CZ" sz="900" dirty="0">
              <a:solidFill>
                <a:schemeClr val="bg1">
                  <a:alpha val="80000"/>
                </a:schemeClr>
              </a:solidFill>
              <a:effectLst>
                <a:outerShdw blurRad="406400" algn="ctr" rotWithShape="0">
                  <a:prstClr val="black"/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Picture 6" descr="N:\helsinki group\a-hra_zadání\schvalene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514" y="260352"/>
            <a:ext cx="1616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10"/>
          <p:cNvSpPr txBox="1">
            <a:spLocks noChangeArrowheads="1"/>
          </p:cNvSpPr>
          <p:nvPr userDrawn="1"/>
        </p:nvSpPr>
        <p:spPr bwMode="auto">
          <a:xfrm>
            <a:off x="6661151" y="981075"/>
            <a:ext cx="2447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200" i="1">
                <a:solidFill>
                  <a:srgbClr val="BFBFBF"/>
                </a:solidFill>
                <a:latin typeface="Open Sans Light"/>
                <a:ea typeface="Open Sans Light"/>
                <a:cs typeface="Open Sans Light"/>
              </a:rPr>
              <a:t>učme se zkušeností a hrou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04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6660332" y="6021290"/>
            <a:ext cx="2016125" cy="358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7142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/>
          <p:cNvSpPr>
            <a:spLocks/>
          </p:cNvSpPr>
          <p:nvPr userDrawn="1"/>
        </p:nvSpPr>
        <p:spPr bwMode="auto">
          <a:xfrm>
            <a:off x="250825" y="188915"/>
            <a:ext cx="5753100" cy="5184775"/>
          </a:xfrm>
          <a:custGeom>
            <a:avLst/>
            <a:gdLst>
              <a:gd name="T0" fmla="*/ 0 w 5752809"/>
              <a:gd name="T1" fmla="*/ 0 h 5184576"/>
              <a:gd name="T2" fmla="*/ 4450856 w 5752809"/>
              <a:gd name="T3" fmla="*/ 8092 h 5184576"/>
              <a:gd name="T4" fmla="*/ 5754003 w 5752809"/>
              <a:gd name="T5" fmla="*/ 2506593 h 5184576"/>
              <a:gd name="T6" fmla="*/ 0 w 5752809"/>
              <a:gd name="T7" fmla="*/ 5185571 h 5184576"/>
              <a:gd name="T8" fmla="*/ 0 w 5752809"/>
              <a:gd name="T9" fmla="*/ 0 h 5184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52809" h="5184576">
                <a:moveTo>
                  <a:pt x="0" y="0"/>
                </a:moveTo>
                <a:lnTo>
                  <a:pt x="4449731" y="8092"/>
                </a:lnTo>
                <a:cubicBezTo>
                  <a:pt x="4472510" y="30616"/>
                  <a:pt x="5773979" y="2517306"/>
                  <a:pt x="5752548" y="2506113"/>
                </a:cubicBezTo>
                <a:lnTo>
                  <a:pt x="0" y="51845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52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6724651" y="6308727"/>
            <a:ext cx="2024063" cy="314325"/>
          </a:xfrm>
        </p:spPr>
        <p:txBody>
          <a:bodyPr/>
          <a:lstStyle>
            <a:lvl1pPr>
              <a:defRPr b="1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cs-CZ">
                <a:latin typeface="Open Sans" pitchFamily="34" charset="0"/>
              </a:rPr>
              <a:t>www.a-hra.cz</a:t>
            </a:r>
          </a:p>
          <a:p>
            <a:pPr>
              <a:defRPr/>
            </a:pPr>
            <a:endParaRPr lang="cs-CZ" b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74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t="31590" r="592" b="31590"/>
          <a:stretch/>
        </p:blipFill>
        <p:spPr bwMode="auto">
          <a:xfrm>
            <a:off x="2" y="5734050"/>
            <a:ext cx="9143998" cy="1123950"/>
          </a:xfrm>
          <a:prstGeom prst="rect">
            <a:avLst/>
          </a:prstGeom>
          <a:noFill/>
          <a:effectLst>
            <a:innerShdw blurRad="355600" dist="114300" dir="16200000">
              <a:prstClr val="black">
                <a:alpha val="3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24651" y="6284915"/>
            <a:ext cx="2024063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cs-CZ"/>
              <a:t>www.a-hra.cz</a:t>
            </a:r>
          </a:p>
          <a:p>
            <a:pPr>
              <a:defRPr/>
            </a:pPr>
            <a:endParaRPr lang="cs-CZ" b="0">
              <a:solidFill>
                <a:schemeClr val="tx1">
                  <a:tint val="75000"/>
                </a:schemeClr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6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" t="38740" r="929" b="38740"/>
          <a:stretch/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effectLst>
            <a:innerShdw blurRad="355600" dist="114300" dir="16200000">
              <a:prstClr val="black">
                <a:alpha val="3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779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2052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105027"/>
            <a:ext cx="8229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2053" name="Picture 3" descr="N:\helsinki group\a-hra_zadání\schvaleneo\logo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6724651" y="6308727"/>
            <a:ext cx="2024063" cy="314325"/>
          </a:xfrm>
          <a:prstGeom prst="rect">
            <a:avLst/>
          </a:prstGeom>
        </p:spPr>
        <p:txBody>
          <a:bodyPr/>
          <a:lstStyle>
            <a:lvl1pPr>
              <a:defRPr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cs-CZ"/>
              <a:t>www.a-hra.cz</a:t>
            </a:r>
          </a:p>
          <a:p>
            <a:pPr>
              <a:defRPr/>
            </a:pPr>
            <a:endParaRPr lang="cs-CZ" b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076826" y="728663"/>
            <a:ext cx="40830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" y="728663"/>
            <a:ext cx="51482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3914777"/>
            <a:ext cx="9144000" cy="2943225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75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779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307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105027"/>
            <a:ext cx="8229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3077" name="Picture 3" descr="N:\helsinki group\a-hra_zadání\schvaleneo\logo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9" y="333375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61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helsinki group\a-hra_zadání\schvaleneo\ahra_logo_large_prolnutí_výřez_contract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54" t="21806" r="15266" b="27652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" t="38740" r="929" b="38740"/>
          <a:stretch/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effectLst>
            <a:innerShdw blurRad="355600" dist="114300" dir="16200000">
              <a:prstClr val="black">
                <a:alpha val="3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779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2052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105027"/>
            <a:ext cx="8229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2053" name="Picture 3" descr="N:\helsinki group\a-hra_zadání\schvaleneo\logo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6724651" y="6308727"/>
            <a:ext cx="2024063" cy="314325"/>
          </a:xfrm>
          <a:prstGeom prst="rect">
            <a:avLst/>
          </a:prstGeom>
        </p:spPr>
        <p:txBody>
          <a:bodyPr/>
          <a:lstStyle>
            <a:lvl1pPr>
              <a:defRPr b="1" dirty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cs-CZ"/>
              <a:t>www.a-hra.cz</a:t>
            </a:r>
          </a:p>
          <a:p>
            <a:pPr>
              <a:defRPr/>
            </a:pPr>
            <a:endParaRPr lang="cs-CZ" b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8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Open Sans"/>
          <a:ea typeface="Open Sans"/>
          <a:cs typeface="Open San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62626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t="31590" r="592" b="31590"/>
          <a:stretch/>
        </p:blipFill>
        <p:spPr bwMode="auto">
          <a:xfrm>
            <a:off x="2" y="5734050"/>
            <a:ext cx="9143998" cy="1123950"/>
          </a:xfrm>
          <a:prstGeom prst="rect">
            <a:avLst/>
          </a:prstGeom>
          <a:noFill/>
          <a:effectLst>
            <a:innerShdw blurRad="355600" dist="114300" dir="16200000">
              <a:prstClr val="black">
                <a:alpha val="3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24651" y="6284915"/>
            <a:ext cx="2024063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cs-CZ"/>
              <a:t>www.a-hra.cz</a:t>
            </a:r>
          </a:p>
          <a:p>
            <a:pPr>
              <a:defRPr/>
            </a:pPr>
            <a:endParaRPr lang="cs-CZ" b="0">
              <a:solidFill>
                <a:schemeClr val="tx1">
                  <a:tint val="75000"/>
                </a:schemeClr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rezentace%20Kolbe%20Pro%20konference.wmv" TargetMode="Externa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eunq80yDS3U" TargetMode="Externa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cs-CZ" sz="4000" dirty="0" smtClean="0">
                <a:solidFill>
                  <a:schemeClr val="bg1"/>
                </a:solidFill>
              </a:rPr>
              <a:t>Název prezentace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468314" y="2347714"/>
            <a:ext cx="8280400" cy="1657350"/>
          </a:xfrm>
          <a:prstGeom prst="rect">
            <a:avLst/>
          </a:prstGeom>
        </p:spPr>
        <p:txBody>
          <a:bodyPr/>
          <a:lstStyle/>
          <a:p>
            <a:r>
              <a:rPr lang="cs-CZ" sz="5400" dirty="0"/>
              <a:t>Efektivní</a:t>
            </a:r>
          </a:p>
          <a:p>
            <a:r>
              <a:rPr lang="cs-CZ" sz="5400" dirty="0" err="1" smtClean="0"/>
              <a:t>Knowledge</a:t>
            </a:r>
            <a:r>
              <a:rPr lang="cs-CZ" sz="5400" dirty="0" smtClean="0"/>
              <a:t> management</a:t>
            </a:r>
          </a:p>
          <a:p>
            <a:endParaRPr lang="cs-CZ" sz="2800" dirty="0"/>
          </a:p>
          <a:p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Ing. Petr Kazík</a:t>
            </a:r>
            <a:endParaRPr lang="cs-CZ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421562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 action="ppaction://hlinkfile"/>
              </a:rPr>
              <a:t>E-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 action="ppaction://hlinkfile"/>
              </a:rPr>
              <a:t>learning</a:t>
            </a:r>
            <a:endParaRPr lang="cs-CZ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pic>
        <p:nvPicPr>
          <p:cNvPr id="4" name="eunq80yDS3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8489" y="1009692"/>
            <a:ext cx="8728969" cy="491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Certifikace – změna</a:t>
            </a: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51961"/>
              </p:ext>
            </p:extLst>
          </p:nvPr>
        </p:nvGraphicFramePr>
        <p:xfrm>
          <a:off x="179511" y="1016443"/>
          <a:ext cx="8712969" cy="4896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59290"/>
                <a:gridCol w="3350241"/>
                <a:gridCol w="2403438"/>
              </a:tblGrid>
              <a:tr h="1227684">
                <a:tc>
                  <a:txBody>
                    <a:bodyPr/>
                    <a:lstStyle/>
                    <a:p>
                      <a:r>
                        <a:rPr lang="cs-CZ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Produktivní hodina operátora</a:t>
                      </a:r>
                      <a:endParaRPr lang="cs-CZ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 hod. </a:t>
                      </a:r>
                      <a:r>
                        <a:rPr lang="cs-CZ" sz="24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 1,725 hod.</a:t>
                      </a:r>
                      <a:endParaRPr lang="cs-CZ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4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cs-CZ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  </a:t>
                      </a:r>
                      <a:r>
                        <a:rPr lang="cs-CZ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62 %</a:t>
                      </a:r>
                      <a:endParaRPr lang="cs-CZ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1304415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Produktivní hodiny technologů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Úspora</a:t>
                      </a:r>
                      <a:r>
                        <a:rPr lang="cs-CZ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113 hod.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kern="12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cs-CZ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  </a:t>
                      </a:r>
                      <a:r>
                        <a:rPr lang="cs-CZ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76 %</a:t>
                      </a:r>
                      <a:endParaRPr lang="cs-CZ" sz="2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1227684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Změna</a:t>
                      </a:r>
                      <a:r>
                        <a:rPr lang="cs-CZ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úrovně</a:t>
                      </a:r>
                      <a:r>
                        <a:rPr lang="cs-CZ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znalostí (max. =</a:t>
                      </a:r>
                      <a:r>
                        <a:rPr lang="cs-CZ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10)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6,28 </a:t>
                      </a:r>
                      <a:r>
                        <a:rPr lang="cs-CZ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 8,29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4000" b="1" kern="12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cs-CZ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cs-CZ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32 %</a:t>
                      </a:r>
                      <a:endParaRPr lang="cs-CZ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1136761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Hodnota produktivní hodiny = 1.066,- Kč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877.318,- </a:t>
                      </a:r>
                      <a:r>
                        <a:rPr lang="cs-CZ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 275.828,- 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kern="12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cs-CZ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  </a:t>
                      </a:r>
                      <a:r>
                        <a:rPr lang="cs-CZ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564.181 Kč</a:t>
                      </a:r>
                      <a:endParaRPr lang="cs-CZ" sz="2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6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Výsledky - inovovaný postup</a:t>
            </a:r>
            <a:endParaRPr lang="cs-CZ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124744"/>
            <a:ext cx="5918963" cy="47525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base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85 %</a:t>
            </a: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respondentů hodnotilo </a:t>
            </a:r>
            <a:r>
              <a:rPr lang="cs-CZ" sz="24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změnu vzdělávání pozitivně</a:t>
            </a:r>
          </a:p>
          <a:p>
            <a:pPr marL="342900" indent="-342900" fontAlgn="base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b="1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96 %</a:t>
            </a: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respondentů hodnotilo prostředí </a:t>
            </a:r>
            <a:r>
              <a:rPr lang="cs-CZ" sz="2400" dirty="0" err="1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Moodle</a:t>
            </a: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jako </a:t>
            </a:r>
            <a:r>
              <a:rPr lang="cs-CZ" sz="24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uživatelsky velmi přívětivé</a:t>
            </a:r>
            <a:endParaRPr lang="cs-CZ" sz="2400" b="1" dirty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 fontAlgn="base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b="1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76 %</a:t>
            </a: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respondentů by přivítalo, kdyby se touto formou </a:t>
            </a:r>
            <a:r>
              <a:rPr lang="cs-CZ" sz="2400" b="1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realizovaly i další oblasti </a:t>
            </a:r>
            <a:r>
              <a:rPr lang="cs-CZ" sz="24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vzdělávání</a:t>
            </a:r>
            <a:endParaRPr lang="cs-CZ" sz="2400" b="1" dirty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99" y="1916832"/>
            <a:ext cx="2829501" cy="27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Výsledky - inovovaný postup:</a:t>
            </a: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68673" y="645086"/>
            <a:ext cx="6689104" cy="4968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tabLst>
                <a:tab pos="2424113" algn="l"/>
              </a:tabLst>
            </a:pPr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Přínosy:</a:t>
            </a:r>
          </a:p>
          <a:p>
            <a:pPr marL="357188" lvl="1" indent="-35718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„Úspora </a:t>
            </a:r>
            <a:r>
              <a:rPr lang="cs-CZ" sz="24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času, protože vstupní test mi řekne co </a:t>
            </a:r>
            <a:r>
              <a:rPr lang="cs-CZ" sz="2400" dirty="0" smtClean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mám studovat“</a:t>
            </a:r>
          </a:p>
          <a:p>
            <a:pPr marL="357188" lvl="1" indent="-35718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„Mohu se učit, když mám čas a náladu“</a:t>
            </a:r>
          </a:p>
          <a:p>
            <a:pPr marL="357188" lvl="1" indent="-35718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„Nemám obavy, že ostrou Certifikaci nezvládnu, protože si to mohu nanečisto zkoušet v průběžných testech“</a:t>
            </a:r>
          </a:p>
          <a:p>
            <a:pPr marL="357188" lvl="1" indent="-35718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„Když jsem operaci dlouho nedělala, mohla jsem si to rychle před směnou připomenout“</a:t>
            </a:r>
            <a:endParaRPr lang="cs-CZ" sz="2400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99" y="1916832"/>
            <a:ext cx="2829501" cy="27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Investice do inovace</a:t>
            </a:r>
            <a:endParaRPr lang="cs-CZ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870942"/>
            <a:ext cx="8262346" cy="4968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Tvorba učebních textů a evaluačních </a:t>
            </a:r>
            <a:r>
              <a:rPr lang="cs-CZ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nástrojů v </a:t>
            </a:r>
            <a:r>
              <a:rPr lang="cs-CZ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prostředí </a:t>
            </a:r>
            <a:r>
              <a:rPr lang="cs-CZ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cs-CZ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Rozsah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7 škol.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dnů</a:t>
            </a:r>
          </a:p>
          <a:p>
            <a:pPr lvl="1" fontAlgn="base">
              <a:lnSpc>
                <a:spcPct val="140000"/>
              </a:lnSpc>
              <a:spcAft>
                <a:spcPct val="0"/>
              </a:spcAft>
              <a:tabLst>
                <a:tab pos="2424113" algn="l"/>
              </a:tabLst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Administrace kurzů v LMS </a:t>
            </a:r>
            <a:r>
              <a:rPr lang="cs-CZ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endParaRPr lang="cs-CZ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Rozsah: 2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škol.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dny</a:t>
            </a:r>
          </a:p>
          <a:p>
            <a:pPr lvl="1" fontAlgn="base">
              <a:lnSpc>
                <a:spcPct val="140000"/>
              </a:lnSpc>
              <a:spcAft>
                <a:spcPct val="0"/>
              </a:spcAft>
              <a:tabLst>
                <a:tab pos="2424113" algn="l"/>
              </a:tabLst>
            </a:pPr>
            <a:endParaRPr lang="cs-C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systém </a:t>
            </a:r>
            <a:r>
              <a:rPr lang="cs-CZ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cs-CZ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jeho správa</a:t>
            </a:r>
          </a:p>
          <a:p>
            <a:pPr marL="800100" lvl="1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Rozsah: 4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škol.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dny</a:t>
            </a:r>
          </a:p>
          <a:p>
            <a:pPr lvl="1" fontAlgn="base">
              <a:lnSpc>
                <a:spcPct val="140000"/>
              </a:lnSpc>
              <a:spcAft>
                <a:spcPct val="0"/>
              </a:spcAft>
              <a:tabLst>
                <a:tab pos="2424113" algn="l"/>
              </a:tabLst>
            </a:pPr>
            <a:endParaRPr lang="cs-C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Prvky evaluace v systému </a:t>
            </a:r>
            <a:r>
              <a:rPr lang="cs-CZ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endParaRPr lang="cs-CZ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Rozsah: 2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škol. dny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61" y="2086891"/>
            <a:ext cx="2050605" cy="14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r="9233"/>
          <a:stretch/>
        </p:blipFill>
        <p:spPr>
          <a:xfrm>
            <a:off x="7191489" y="1363600"/>
            <a:ext cx="1800200" cy="39147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Nemůžeme kupovat zajíce v pytli  </a:t>
            </a:r>
            <a:endParaRPr lang="cs-CZ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1" y="836712"/>
            <a:ext cx="6617096" cy="4968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tabLst>
                <a:tab pos="7715250" algn="r"/>
              </a:tabLst>
              <a:defRPr/>
            </a:pPr>
            <a:r>
              <a:rPr lang="cs-CZ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Pilotní </a:t>
            </a:r>
            <a:r>
              <a:rPr lang="cs-CZ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údaje:</a:t>
            </a:r>
          </a:p>
          <a:p>
            <a:pPr>
              <a:tabLst>
                <a:tab pos="7715250" algn="r"/>
              </a:tabLst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distančních kurzu	1</a:t>
            </a:r>
          </a:p>
          <a:p>
            <a:pPr>
              <a:tabLst>
                <a:tab pos="7715250" algn="r"/>
              </a:tabLst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studentů v kurzu:	max. 50 osob</a:t>
            </a:r>
          </a:p>
          <a:p>
            <a:pPr>
              <a:tabLst>
                <a:tab pos="7715250" algn="r"/>
              </a:tabLst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témat v kurzu/kapitol:	max. 3</a:t>
            </a:r>
          </a:p>
          <a:p>
            <a:pPr>
              <a:tabLst>
                <a:tab pos="7715250" algn="r"/>
              </a:tabLst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Rozsah banky úloh	max. 100</a:t>
            </a:r>
          </a:p>
          <a:p>
            <a:pPr>
              <a:tabLst>
                <a:tab pos="7715250" algn="r"/>
              </a:tabLst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Rozsah jedné kapitoly:</a:t>
            </a:r>
          </a:p>
          <a:p>
            <a:pPr lvl="1">
              <a:tabLst>
                <a:tab pos="7715250" algn="r"/>
              </a:tabLst>
              <a:defRPr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Úvodní test	max. 2</a:t>
            </a:r>
          </a:p>
          <a:p>
            <a:pPr lvl="1">
              <a:tabLst>
                <a:tab pos="7715250" algn="r"/>
              </a:tabLst>
              <a:defRPr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Studijní materiály	max. 5</a:t>
            </a:r>
          </a:p>
          <a:p>
            <a:pPr lvl="1">
              <a:tabLst>
                <a:tab pos="7715250" algn="r"/>
              </a:tabLst>
              <a:defRPr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Průběžný test	max. 2</a:t>
            </a:r>
          </a:p>
          <a:p>
            <a:pPr lvl="1">
              <a:tabLst>
                <a:tab pos="7715250" algn="r"/>
              </a:tabLst>
              <a:defRPr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Závěrečný test	1</a:t>
            </a:r>
          </a:p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tabLst>
                <a:tab pos="2424113" algn="l"/>
              </a:tabLst>
            </a:pPr>
            <a:endParaRPr lang="cs-CZ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ct val="140000"/>
              </a:lnSpc>
              <a:spcAft>
                <a:spcPct val="0"/>
              </a:spcAft>
              <a:tabLst>
                <a:tab pos="7715250" algn="r"/>
              </a:tabLst>
              <a:defRPr/>
            </a:pP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Lhůta realizace	1 </a:t>
            </a:r>
            <a:r>
              <a:rPr lang="cs-C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měsíc</a:t>
            </a:r>
          </a:p>
          <a:p>
            <a:pPr fontAlgn="base">
              <a:lnSpc>
                <a:spcPct val="140000"/>
              </a:lnSpc>
              <a:spcAft>
                <a:spcPct val="0"/>
              </a:spcAft>
              <a:tabLst>
                <a:tab pos="7715250" algn="r"/>
              </a:tabLst>
              <a:defRPr/>
            </a:pPr>
            <a:r>
              <a:rPr lang="cs-C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Náročnost na čas Vašich pracovníků	28 hodin</a:t>
            </a:r>
            <a:endParaRPr lang="cs-CZ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tabLst>
                <a:tab pos="2424113" algn="l"/>
              </a:tabLst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1682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Klíčové poznatky</a:t>
            </a:r>
            <a:endParaRPr lang="cs-CZ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974188"/>
            <a:ext cx="5688632" cy="4968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Vyjádření „bodu zvratu“ měřitelnými kritérii</a:t>
            </a:r>
          </a:p>
          <a:p>
            <a:pPr marL="342900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„Sponzor“ ve vedení společnosti</a:t>
            </a:r>
          </a:p>
          <a:p>
            <a:pPr marL="342900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Začít jednoduchými a dobře uchopitelnými oblastmi</a:t>
            </a:r>
          </a:p>
          <a:p>
            <a:pPr marL="342900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Sdílet zkušenosti napříč společností</a:t>
            </a:r>
          </a:p>
          <a:p>
            <a:pPr marL="342900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Zaangažovat klíčové osoby z praxe</a:t>
            </a:r>
          </a:p>
          <a:p>
            <a:pPr marL="342900" indent="-342900" fontAlgn="base">
              <a:lnSpc>
                <a:spcPct val="140000"/>
              </a:lnSpc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Didaktické a metodické zásady vzdělávání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427984" y="1916832"/>
            <a:ext cx="439248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Děkuji za pozornost!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3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Obsah</a:t>
            </a:r>
            <a:endParaRPr lang="cs-CZ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908720"/>
            <a:ext cx="8496945" cy="32403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base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32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Postup certifikace</a:t>
            </a:r>
          </a:p>
          <a:p>
            <a:pPr marL="342900" indent="-342900" fontAlgn="base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32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Realizované inovace</a:t>
            </a:r>
          </a:p>
          <a:p>
            <a:pPr marL="342900" indent="-342900" fontAlgn="base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32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Jak efektivně postupovat?</a:t>
            </a:r>
          </a:p>
        </p:txBody>
      </p:sp>
      <p:pic>
        <p:nvPicPr>
          <p:cNvPr id="1026" name="Picture 2" descr="http://www.pacdda.org.uk/wp-content/uploads/2013/03/looking-for-someth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18" y="3219577"/>
            <a:ext cx="3161581" cy="251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421562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Žádný učený z nebe nespadl</a:t>
            </a:r>
            <a:endParaRPr lang="cs-CZ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pic>
        <p:nvPicPr>
          <p:cNvPr id="1028" name="Picture 4" descr="http://www.osu.cz/grafika2006/logo-ou-colou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13945"/>
          <a:stretch/>
        </p:blipFill>
        <p:spPr bwMode="auto">
          <a:xfrm>
            <a:off x="2210849" y="1026061"/>
            <a:ext cx="2596534" cy="19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vsb.cz/.content/znaky/erb-v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35" y="971200"/>
            <a:ext cx="1661530" cy="19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ruhlarskyportal.cz/attachments/3861/thumbnail?width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6" y="4806065"/>
            <a:ext cx="2952328" cy="5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zdelavaniaprace.cz/zamestnavatele-images/27094308-tmno-Saft%20Ferak%20a.s.%20-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6" y="3273843"/>
            <a:ext cx="1088909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33388"/>
            <a:ext cx="2269129" cy="1083394"/>
          </a:xfrm>
          <a:prstGeom prst="rect">
            <a:avLst/>
          </a:prstGeom>
        </p:spPr>
      </p:pic>
      <p:pic>
        <p:nvPicPr>
          <p:cNvPr id="1036" name="Picture 12" descr="http://www.adresarobalare.cz/cz/images/42864071cz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3029"/>
            <a:ext cx="2448272" cy="3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iles.trumf.cz/200002961-cd428ce3c8/Logo_TRUMF_CZ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92" y="4971502"/>
            <a:ext cx="1522711" cy="9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onsafelogistics.com/%7E/media/campaigns/ict%20en%20logistiek%202012/logo%20huisman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51" y="5524509"/>
            <a:ext cx="2410210" cy="4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veda-technika-msk.vsb.cz/resources/images/logos/vitkovice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5" y="1239056"/>
            <a:ext cx="1828528" cy="10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jobfairmsv.cz/upload/images/JUNKER%282%2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34" y="1614303"/>
            <a:ext cx="2008247" cy="5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Certifikace operátorů ve výrobě</a:t>
            </a: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42104" y="611162"/>
            <a:ext cx="8208912" cy="39026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cs-CZ" b="1" dirty="0"/>
          </a:p>
          <a:p>
            <a:r>
              <a:rPr 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Saft</a:t>
            </a:r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erak</a:t>
            </a:r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a.s.</a:t>
            </a:r>
          </a:p>
          <a:p>
            <a:pPr marL="342900" indent="-34290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Dceřiná společnost SAFT Finance </a:t>
            </a:r>
            <a:r>
              <a:rPr lang="cs-CZ" sz="2400" dirty="0" err="1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S.a</a:t>
            </a: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cs-CZ" sz="2400" dirty="0" err="1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r.L</a:t>
            </a: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(Francie</a:t>
            </a: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)</a:t>
            </a:r>
            <a:endParaRPr lang="cs-CZ" sz="3200" b="1" i="1" dirty="0" smtClean="0"/>
          </a:p>
          <a:p>
            <a:pPr marL="342900" indent="-34290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Produkty:</a:t>
            </a:r>
          </a:p>
          <a:p>
            <a:pPr marL="800100" lvl="1" indent="-34290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424113" algn="l"/>
              </a:tabLst>
            </a:pP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Ni-Cd baterií </a:t>
            </a:r>
            <a:r>
              <a:rPr lang="cs-CZ" sz="2400" dirty="0" err="1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Ferak</a:t>
            </a: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KPH/KPM/KPL</a:t>
            </a:r>
          </a:p>
          <a:p>
            <a:pPr marL="800100" lvl="1" indent="-34290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424113" algn="l"/>
              </a:tabLst>
            </a:pP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Bateriové nosiče</a:t>
            </a:r>
          </a:p>
          <a:p>
            <a:pPr marL="342900" indent="-34290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Struktura </a:t>
            </a: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pracovníků</a:t>
            </a:r>
          </a:p>
          <a:p>
            <a:pPr marL="800100" lvl="1" indent="-34290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424113" algn="l"/>
              </a:tabLst>
            </a:pP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210 zaměstnanců</a:t>
            </a:r>
          </a:p>
          <a:p>
            <a:pPr marL="800100" lvl="1" indent="-34290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424113" algn="l"/>
              </a:tabLst>
            </a:pP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</a:t>
            </a: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toho 150 operátorů ve výrobě</a:t>
            </a:r>
            <a:endParaRPr lang="cs-CZ" sz="2400" dirty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6" name="Picture 10" descr="http://www.vzdelavaniaprace.cz/zamestnavatele-images/27094308-tmno-Saft%20Ferak%20a.s.%20-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3" y="882804"/>
            <a:ext cx="713386" cy="107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aft-ferak.cz/sites/default/files/styles/slideshow/public/Ferak_factory_0.jpg?itok=AMCGs19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92" y="3957877"/>
            <a:ext cx="3224125" cy="19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aft-ferak.cz/sites/default/files/styles/slideshow/public/product-range.jpg?itok=wFHtIF9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/>
        </p:blipFill>
        <p:spPr bwMode="auto">
          <a:xfrm>
            <a:off x="6059144" y="2113322"/>
            <a:ext cx="2745093" cy="15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Certifikace – tradiční způsob</a:t>
            </a: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42104" y="836712"/>
            <a:ext cx="8550377" cy="39026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2424113" algn="l"/>
              </a:tabLst>
            </a:pPr>
            <a:r>
              <a:rPr lang="cs-CZ" sz="24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Prezenční školení 150 operátorů</a:t>
            </a: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	10 skupin</a:t>
            </a:r>
            <a:endParaRPr lang="cs-CZ" sz="3200" b="1" i="1" dirty="0" smtClean="0"/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Délka prezenčního školení			4 hod./skupina</a:t>
            </a:r>
            <a:endParaRPr lang="cs-CZ" sz="2400" dirty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Obsah – výrobní operace			43  výrob. operací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endParaRPr lang="cs-CZ" sz="2400" dirty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457200" indent="-4572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 startAt="2"/>
              <a:tabLst>
                <a:tab pos="2424113" algn="l"/>
              </a:tabLst>
            </a:pPr>
            <a:r>
              <a:rPr lang="cs-CZ" sz="24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Teoretická zkouška – písemný test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 přítomnosti </a:t>
            </a: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technologa</a:t>
            </a: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			30 min./operátor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Technolog ihned testy opravoval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Řešil individuálně s operátorem chyby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Test bylo možné ihned opakovat</a:t>
            </a:r>
          </a:p>
          <a:p>
            <a:pPr marL="457200" indent="-4572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 startAt="2"/>
              <a:tabLst>
                <a:tab pos="2424113" algn="l"/>
              </a:tabLst>
            </a:pPr>
            <a:endParaRPr lang="cs-CZ" sz="2400" b="1" dirty="0" smtClean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endParaRPr lang="cs-CZ" sz="2400" dirty="0" smtClean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8" name="Picture 2" descr="C:\Users\TABLET\Pictures\Prezentace\Přednáš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 b="1613"/>
          <a:stretch/>
        </p:blipFill>
        <p:spPr bwMode="auto">
          <a:xfrm>
            <a:off x="6300192" y="4437112"/>
            <a:ext cx="2311289" cy="15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Certifikace – výsledky tradičního postupu</a:t>
            </a: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42104" y="638835"/>
            <a:ext cx="8550377" cy="5184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tabLst>
                <a:tab pos="2424113" algn="l"/>
              </a:tabLst>
            </a:pPr>
            <a:r>
              <a:rPr lang="cs-CZ" sz="24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						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36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cs-CZ" sz="32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Náročnost </a:t>
            </a:r>
            <a:r>
              <a:rPr lang="cs-CZ" sz="36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           </a:t>
            </a:r>
            <a:r>
              <a:rPr lang="cs-CZ" sz="32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685</a:t>
            </a: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cs-CZ" sz="24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produktivních hodin </a:t>
            </a:r>
            <a:r>
              <a:rPr lang="cs-CZ" sz="24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ročně</a:t>
            </a:r>
          </a:p>
          <a:p>
            <a:pPr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tabLst>
                <a:tab pos="2424113" algn="l"/>
              </a:tabLst>
            </a:pPr>
            <a:endParaRPr lang="cs-CZ" sz="2400" dirty="0" smtClean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tabLst>
                <a:tab pos="2424113" algn="l"/>
              </a:tabLst>
            </a:pPr>
            <a:endParaRPr lang="cs-CZ" sz="2000" dirty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3200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Úroveň znalostí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endParaRPr lang="cs-CZ" sz="2800" dirty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tabLst>
                <a:tab pos="2424113" algn="l"/>
              </a:tabLst>
            </a:pPr>
            <a:endParaRPr lang="cs-CZ" dirty="0" smtClean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3200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Postoje operátorů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endParaRPr lang="cs-CZ" sz="2400" dirty="0" smtClean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3074" name="Picture 2" descr="http://images.clipartlogo.com/files/images/43/439109/sad-smiley-clip-art_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80" y="4739319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572000" y="2996952"/>
            <a:ext cx="0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572000" y="3933056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572000" y="3429000"/>
            <a:ext cx="229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 rot="16200000">
            <a:off x="3856566" y="327511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Znalosti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Přímá spojnice 13"/>
          <p:cNvCxnSpPr/>
          <p:nvPr/>
        </p:nvCxnSpPr>
        <p:spPr>
          <a:xfrm>
            <a:off x="5220072" y="3897052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796136" y="3897052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804248" y="3897052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300192" y="3897052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008695" y="4015780"/>
            <a:ext cx="571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</a:t>
            </a:r>
            <a:endParaRPr lang="cs-CZ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580112" y="4031486"/>
            <a:ext cx="571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  <a:endParaRPr lang="cs-CZ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084168" y="4031486"/>
            <a:ext cx="571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  <a:endParaRPr lang="cs-CZ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592871" y="4031486"/>
            <a:ext cx="571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  <a:endParaRPr lang="cs-CZ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52863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Efektivita R.A.?</a:t>
            </a:r>
            <a:endParaRPr lang="cs-CZ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908720"/>
            <a:ext cx="8712200" cy="518477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424113" algn="l"/>
              </a:tabLst>
              <a:defRPr/>
            </a:pPr>
            <a:r>
              <a:rPr lang="cs-CZ" sz="1800" b="1" dirty="0" smtClean="0">
                <a:solidFill>
                  <a:srgbClr val="FF0000"/>
                </a:solidFill>
              </a:rPr>
              <a:t>Na školení máme k dispozici 4 hodiny! (vždy 20 % toho co potřebujeme)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424113" algn="l"/>
              </a:tabLst>
              <a:defRPr/>
            </a:pPr>
            <a:endParaRPr lang="cs-CZ" sz="1400" b="1" dirty="0">
              <a:solidFill>
                <a:schemeClr val="accent6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424113" algn="l"/>
              </a:tabLst>
              <a:defRPr/>
            </a:pPr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</a:rPr>
              <a:t>A) Amatér probírá od A po Z, ale stihne se dostat pouze k H… (efektivní pouze 38 minut)</a:t>
            </a:r>
          </a:p>
          <a:p>
            <a:pPr marL="0" indent="0">
              <a:spcBef>
                <a:spcPts val="0"/>
              </a:spcBef>
              <a:buNone/>
              <a:tabLst>
                <a:tab pos="2424113" algn="l"/>
              </a:tabLst>
              <a:defRPr/>
            </a:pPr>
            <a:r>
              <a:rPr lang="cs-CZ" sz="1400" b="1" dirty="0" smtClean="0">
                <a:solidFill>
                  <a:schemeClr val="accent6"/>
                </a:solidFill>
              </a:rPr>
              <a:t>A                                                                                                                                                                    Z</a:t>
            </a:r>
            <a:endParaRPr lang="cs-CZ" sz="1400" b="1" dirty="0" smtClean="0">
              <a:solidFill>
                <a:srgbClr val="0A0A0A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AutoNum type="alphaUcParenR"/>
              <a:tabLst>
                <a:tab pos="2424113" algn="l"/>
              </a:tabLst>
              <a:defRPr/>
            </a:pPr>
            <a:endParaRPr lang="cs-CZ" sz="1400" b="1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AutoNum type="alphaUcParenR"/>
              <a:tabLst>
                <a:tab pos="2424113" algn="l"/>
              </a:tabLst>
              <a:defRPr/>
            </a:pPr>
            <a:endParaRPr lang="cs-CZ" sz="1400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424113" algn="l"/>
              </a:tabLst>
              <a:defRPr/>
            </a:pPr>
            <a:endParaRPr lang="cs-CZ" sz="1600" b="1" dirty="0" smtClean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424113" algn="l"/>
              </a:tabLst>
              <a:defRPr/>
            </a:pP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</a:rPr>
              <a:t>B) Tradiční přístup – vybrat jen to důležité (z pohledu lektora). To se někdy míjí s potřebou účastníků… (efektivní pouze 102 minut)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424113" algn="l"/>
              </a:tabLst>
              <a:defRPr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424113" algn="l"/>
              </a:tabLst>
              <a:defRPr/>
            </a:pPr>
            <a:endParaRPr lang="cs-CZ" sz="1400" b="1" dirty="0" smtClean="0">
              <a:solidFill>
                <a:schemeClr val="accent6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AutoNum type="alphaUcParenR"/>
              <a:tabLst>
                <a:tab pos="2424113" algn="l"/>
              </a:tabLst>
              <a:defRPr/>
            </a:pPr>
            <a:endParaRPr lang="cs-CZ" sz="1700" b="1" dirty="0">
              <a:solidFill>
                <a:schemeClr val="accent6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424113" algn="l"/>
              </a:tabLst>
              <a:defRPr/>
            </a:pPr>
            <a:r>
              <a:rPr lang="cs-CZ" sz="1600" b="1" dirty="0" smtClean="0">
                <a:solidFill>
                  <a:schemeClr val="accent1"/>
                </a:solidFill>
              </a:rPr>
              <a:t>C) Inovace – učíme pouze prokázanou potřebnost (nutná evaluace před realizací R.A.)                	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EFEKTIVNÍCH JE 240 MIN!!!</a:t>
            </a:r>
            <a:endParaRPr lang="cs-CZ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424113" algn="l"/>
              </a:tabLst>
              <a:defRPr/>
            </a:pPr>
            <a:endParaRPr lang="cs-CZ" sz="1700" b="1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424113" algn="l"/>
              </a:tabLst>
              <a:defRPr/>
            </a:pPr>
            <a:endParaRPr lang="cs-CZ" sz="1700" b="1" dirty="0" smtClean="0"/>
          </a:p>
          <a:p>
            <a:pPr marL="0" indent="0" algn="ctr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UČME TO, CO JE SKUTEČNÁ POTŘEBA!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dirty="0" smtClean="0">
                <a:solidFill>
                  <a:prstClr val="white">
                    <a:alpha val="80000"/>
                  </a:prst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pPr>
              <a:spcBef>
                <a:spcPct val="50000"/>
              </a:spcBef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503238" y="2168525"/>
            <a:ext cx="8137525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03238" y="2024063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8640763" y="2024063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531813" y="2168525"/>
            <a:ext cx="1942777" cy="1588"/>
          </a:xfrm>
          <a:prstGeom prst="line">
            <a:avLst/>
          </a:prstGeom>
          <a:ln w="92075">
            <a:solidFill>
              <a:schemeClr val="accent6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474590" y="2024062"/>
            <a:ext cx="0" cy="27687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288378" y="2287020"/>
            <a:ext cx="360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cs-CZ" altLang="cs-CZ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290513" y="2319338"/>
            <a:ext cx="428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8208963" y="2319338"/>
            <a:ext cx="579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  <p:cxnSp>
        <p:nvCxnSpPr>
          <p:cNvPr id="35" name="Přímá spojnice 34"/>
          <p:cNvCxnSpPr/>
          <p:nvPr/>
        </p:nvCxnSpPr>
        <p:spPr bwMode="auto">
          <a:xfrm>
            <a:off x="536575" y="3573463"/>
            <a:ext cx="8137525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 bwMode="auto">
          <a:xfrm>
            <a:off x="536575" y="3429000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 bwMode="auto">
          <a:xfrm>
            <a:off x="8674100" y="3429000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335" name="TextovéPole 37"/>
          <p:cNvSpPr txBox="1">
            <a:spLocks noChangeArrowheads="1"/>
          </p:cNvSpPr>
          <p:nvPr/>
        </p:nvSpPr>
        <p:spPr bwMode="auto">
          <a:xfrm>
            <a:off x="323850" y="3724275"/>
            <a:ext cx="428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</a:p>
        </p:txBody>
      </p:sp>
      <p:sp>
        <p:nvSpPr>
          <p:cNvPr id="55336" name="TextovéPole 38"/>
          <p:cNvSpPr txBox="1">
            <a:spLocks noChangeArrowheads="1"/>
          </p:cNvSpPr>
          <p:nvPr/>
        </p:nvSpPr>
        <p:spPr bwMode="auto">
          <a:xfrm>
            <a:off x="8240713" y="3724275"/>
            <a:ext cx="5794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endParaRPr lang="cs-CZ" altLang="cs-CZ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Přímá spojnice 44"/>
          <p:cNvCxnSpPr/>
          <p:nvPr/>
        </p:nvCxnSpPr>
        <p:spPr bwMode="auto">
          <a:xfrm>
            <a:off x="1147763" y="3436938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 bwMode="auto">
          <a:xfrm>
            <a:off x="1979712" y="3436938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 bwMode="auto">
          <a:xfrm>
            <a:off x="3707904" y="3429000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 bwMode="auto">
          <a:xfrm>
            <a:off x="4543821" y="3429000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 bwMode="auto">
          <a:xfrm>
            <a:off x="7146652" y="3475037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 bwMode="auto">
          <a:xfrm>
            <a:off x="7942013" y="3429000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 bwMode="auto">
          <a:xfrm flipV="1">
            <a:off x="1154881" y="3584109"/>
            <a:ext cx="823914" cy="11112"/>
          </a:xfrm>
          <a:prstGeom prst="line">
            <a:avLst/>
          </a:prstGeom>
          <a:ln w="92075">
            <a:solidFill>
              <a:schemeClr val="accent3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 bwMode="auto">
          <a:xfrm flipV="1">
            <a:off x="3719462" y="3580705"/>
            <a:ext cx="783803" cy="1"/>
          </a:xfrm>
          <a:prstGeom prst="line">
            <a:avLst/>
          </a:prstGeom>
          <a:ln w="92075">
            <a:solidFill>
              <a:schemeClr val="accent3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 bwMode="auto">
          <a:xfrm>
            <a:off x="7179990" y="3567284"/>
            <a:ext cx="776386" cy="1985"/>
          </a:xfrm>
          <a:prstGeom prst="line">
            <a:avLst/>
          </a:prstGeom>
          <a:ln w="92075">
            <a:solidFill>
              <a:schemeClr val="accent3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3781572" y="3179929"/>
            <a:ext cx="911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200" dirty="0" smtClean="0">
                <a:solidFill>
                  <a:prstClr val="white">
                    <a:lumMod val="65000"/>
                  </a:prstClr>
                </a:solidFill>
              </a:rPr>
              <a:t>1,5 hod.</a:t>
            </a:r>
          </a:p>
        </p:txBody>
      </p:sp>
      <p:sp>
        <p:nvSpPr>
          <p:cNvPr id="55" name="TextovéPole 54"/>
          <p:cNvSpPr txBox="1">
            <a:spLocks noChangeArrowheads="1"/>
          </p:cNvSpPr>
          <p:nvPr/>
        </p:nvSpPr>
        <p:spPr bwMode="auto">
          <a:xfrm>
            <a:off x="7201327" y="3185477"/>
            <a:ext cx="911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200" dirty="0" smtClean="0">
                <a:solidFill>
                  <a:prstClr val="white">
                    <a:lumMod val="65000"/>
                  </a:prstClr>
                </a:solidFill>
              </a:rPr>
              <a:t>1,5 hod.</a:t>
            </a:r>
          </a:p>
        </p:txBody>
      </p:sp>
      <p:sp>
        <p:nvSpPr>
          <p:cNvPr id="56" name="TextovéPole 55"/>
          <p:cNvSpPr txBox="1">
            <a:spLocks noChangeArrowheads="1"/>
          </p:cNvSpPr>
          <p:nvPr/>
        </p:nvSpPr>
        <p:spPr bwMode="auto">
          <a:xfrm>
            <a:off x="1259065" y="3196009"/>
            <a:ext cx="909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200" dirty="0" smtClean="0">
                <a:solidFill>
                  <a:prstClr val="white">
                    <a:lumMod val="65000"/>
                  </a:prstClr>
                </a:solidFill>
              </a:rPr>
              <a:t>1 hod.</a:t>
            </a:r>
          </a:p>
        </p:txBody>
      </p:sp>
      <p:cxnSp>
        <p:nvCxnSpPr>
          <p:cNvPr id="40" name="Přímá spojnice 39"/>
          <p:cNvCxnSpPr/>
          <p:nvPr/>
        </p:nvCxnSpPr>
        <p:spPr bwMode="auto">
          <a:xfrm>
            <a:off x="503238" y="4903788"/>
            <a:ext cx="8135937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 bwMode="auto">
          <a:xfrm>
            <a:off x="503238" y="4759325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 bwMode="auto">
          <a:xfrm>
            <a:off x="8639175" y="4759325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314" name="TextovéPole 42"/>
          <p:cNvSpPr txBox="1">
            <a:spLocks noChangeArrowheads="1"/>
          </p:cNvSpPr>
          <p:nvPr/>
        </p:nvSpPr>
        <p:spPr bwMode="auto">
          <a:xfrm>
            <a:off x="290513" y="5054600"/>
            <a:ext cx="441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</a:p>
        </p:txBody>
      </p:sp>
      <p:sp>
        <p:nvSpPr>
          <p:cNvPr id="55315" name="TextovéPole 43"/>
          <p:cNvSpPr txBox="1">
            <a:spLocks noChangeArrowheads="1"/>
          </p:cNvSpPr>
          <p:nvPr/>
        </p:nvSpPr>
        <p:spPr bwMode="auto">
          <a:xfrm>
            <a:off x="8148638" y="5054600"/>
            <a:ext cx="6381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cs-CZ" altLang="cs-CZ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endParaRPr lang="cs-CZ" altLang="cs-CZ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ovéPole 73"/>
          <p:cNvSpPr txBox="1">
            <a:spLocks noChangeArrowheads="1"/>
          </p:cNvSpPr>
          <p:nvPr/>
        </p:nvSpPr>
        <p:spPr bwMode="auto">
          <a:xfrm>
            <a:off x="879132" y="4490437"/>
            <a:ext cx="91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48 min</a:t>
            </a:r>
          </a:p>
        </p:txBody>
      </p:sp>
      <p:sp>
        <p:nvSpPr>
          <p:cNvPr id="58" name="TextovéPole 57"/>
          <p:cNvSpPr txBox="1">
            <a:spLocks noChangeArrowheads="1"/>
          </p:cNvSpPr>
          <p:nvPr/>
        </p:nvSpPr>
        <p:spPr bwMode="auto">
          <a:xfrm>
            <a:off x="2129446" y="4498258"/>
            <a:ext cx="91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48 min</a:t>
            </a:r>
          </a:p>
        </p:txBody>
      </p:sp>
      <p:sp>
        <p:nvSpPr>
          <p:cNvPr id="71" name="TextovéPole 70"/>
          <p:cNvSpPr txBox="1">
            <a:spLocks noChangeArrowheads="1"/>
          </p:cNvSpPr>
          <p:nvPr/>
        </p:nvSpPr>
        <p:spPr bwMode="auto">
          <a:xfrm>
            <a:off x="3776173" y="4496614"/>
            <a:ext cx="911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48 min</a:t>
            </a:r>
          </a:p>
          <a:p>
            <a:pPr>
              <a:defRPr/>
            </a:pPr>
            <a:r>
              <a:rPr lang="cs-CZ" altLang="cs-CZ" sz="1200" dirty="0" smtClean="0">
                <a:solidFill>
                  <a:prstClr val="white">
                    <a:lumMod val="65000"/>
                  </a:prstClr>
                </a:solidFill>
              </a:rPr>
              <a:t>.</a:t>
            </a:r>
          </a:p>
        </p:txBody>
      </p:sp>
      <p:cxnSp>
        <p:nvCxnSpPr>
          <p:cNvPr id="59" name="Přímá spojnice 58"/>
          <p:cNvCxnSpPr/>
          <p:nvPr/>
        </p:nvCxnSpPr>
        <p:spPr bwMode="auto">
          <a:xfrm>
            <a:off x="947738" y="4773613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 bwMode="auto">
          <a:xfrm>
            <a:off x="1475656" y="4751387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 bwMode="auto">
          <a:xfrm>
            <a:off x="2187575" y="4751387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 bwMode="auto">
          <a:xfrm>
            <a:off x="2699792" y="4765675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 bwMode="auto">
          <a:xfrm>
            <a:off x="3808388" y="4736304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 bwMode="auto">
          <a:xfrm>
            <a:off x="4355976" y="4759325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 bwMode="auto">
          <a:xfrm>
            <a:off x="7740352" y="4759325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 bwMode="auto">
          <a:xfrm>
            <a:off x="8316416" y="4773613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 bwMode="auto">
          <a:xfrm>
            <a:off x="939503" y="4898516"/>
            <a:ext cx="545133" cy="19559"/>
          </a:xfrm>
          <a:prstGeom prst="line">
            <a:avLst/>
          </a:prstGeom>
          <a:ln w="92075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 bwMode="auto">
          <a:xfrm>
            <a:off x="7758510" y="4900613"/>
            <a:ext cx="555527" cy="13722"/>
          </a:xfrm>
          <a:prstGeom prst="line">
            <a:avLst/>
          </a:prstGeom>
          <a:ln w="92075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 bwMode="auto">
          <a:xfrm flipV="1">
            <a:off x="2199171" y="4899451"/>
            <a:ext cx="550837" cy="7202"/>
          </a:xfrm>
          <a:prstGeom prst="line">
            <a:avLst/>
          </a:prstGeom>
          <a:ln w="92075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 bwMode="auto">
          <a:xfrm flipV="1">
            <a:off x="3832201" y="4898516"/>
            <a:ext cx="543718" cy="1870"/>
          </a:xfrm>
          <a:prstGeom prst="line">
            <a:avLst/>
          </a:prstGeom>
          <a:ln w="92075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 bwMode="auto">
          <a:xfrm flipV="1">
            <a:off x="5489422" y="4903787"/>
            <a:ext cx="552440" cy="2157"/>
          </a:xfrm>
          <a:prstGeom prst="line">
            <a:avLst/>
          </a:prstGeom>
          <a:ln w="92075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 bwMode="auto">
          <a:xfrm>
            <a:off x="6012160" y="4751387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 bwMode="auto">
          <a:xfrm>
            <a:off x="5474333" y="4759325"/>
            <a:ext cx="0" cy="28892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ovéPole 79"/>
          <p:cNvSpPr txBox="1">
            <a:spLocks noChangeArrowheads="1"/>
          </p:cNvSpPr>
          <p:nvPr/>
        </p:nvSpPr>
        <p:spPr bwMode="auto">
          <a:xfrm>
            <a:off x="5427270" y="4506122"/>
            <a:ext cx="91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48 min</a:t>
            </a:r>
          </a:p>
        </p:txBody>
      </p:sp>
      <p:sp>
        <p:nvSpPr>
          <p:cNvPr id="81" name="TextovéPole 80"/>
          <p:cNvSpPr txBox="1">
            <a:spLocks noChangeArrowheads="1"/>
          </p:cNvSpPr>
          <p:nvPr/>
        </p:nvSpPr>
        <p:spPr bwMode="auto">
          <a:xfrm>
            <a:off x="7723388" y="4499543"/>
            <a:ext cx="911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48 </a:t>
            </a:r>
            <a:r>
              <a:rPr lang="cs-CZ" altLang="cs-CZ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min</a:t>
            </a:r>
          </a:p>
          <a:p>
            <a:pPr>
              <a:defRPr/>
            </a:pPr>
            <a:endParaRPr lang="cs-CZ" altLang="cs-CZ" sz="1200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95" name="Skupina 94"/>
          <p:cNvGrpSpPr/>
          <p:nvPr/>
        </p:nvGrpSpPr>
        <p:grpSpPr>
          <a:xfrm>
            <a:off x="941087" y="3559231"/>
            <a:ext cx="7278689" cy="32493"/>
            <a:chOff x="1134312" y="4885582"/>
            <a:chExt cx="7278689" cy="32493"/>
          </a:xfrm>
        </p:grpSpPr>
        <p:cxnSp>
          <p:nvCxnSpPr>
            <p:cNvPr id="96" name="Přímá spojnice 95"/>
            <p:cNvCxnSpPr/>
            <p:nvPr/>
          </p:nvCxnSpPr>
          <p:spPr bwMode="auto">
            <a:xfrm>
              <a:off x="1134312" y="4898516"/>
              <a:ext cx="545133" cy="19559"/>
            </a:xfrm>
            <a:prstGeom prst="line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Přímá spojnice 96"/>
            <p:cNvCxnSpPr/>
            <p:nvPr/>
          </p:nvCxnSpPr>
          <p:spPr bwMode="auto">
            <a:xfrm>
              <a:off x="7857474" y="4892020"/>
              <a:ext cx="555527" cy="13722"/>
            </a:xfrm>
            <a:prstGeom prst="line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/>
            <p:nvPr/>
          </p:nvCxnSpPr>
          <p:spPr bwMode="auto">
            <a:xfrm flipV="1">
              <a:off x="2392396" y="4885582"/>
              <a:ext cx="550837" cy="7202"/>
            </a:xfrm>
            <a:prstGeom prst="line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Přímá spojnice 98"/>
            <p:cNvCxnSpPr/>
            <p:nvPr/>
          </p:nvCxnSpPr>
          <p:spPr bwMode="auto">
            <a:xfrm flipV="1">
              <a:off x="3962471" y="4898516"/>
              <a:ext cx="543718" cy="1870"/>
            </a:xfrm>
            <a:prstGeom prst="line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Přímá spojnice 99"/>
            <p:cNvCxnSpPr/>
            <p:nvPr/>
          </p:nvCxnSpPr>
          <p:spPr bwMode="auto">
            <a:xfrm flipV="1">
              <a:off x="5605148" y="4903787"/>
              <a:ext cx="552440" cy="2157"/>
            </a:xfrm>
            <a:prstGeom prst="line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  <p:bldP spid="55335" grpId="0"/>
      <p:bldP spid="55336" grpId="0"/>
      <p:bldP spid="54" grpId="0"/>
      <p:bldP spid="55" grpId="0"/>
      <p:bldP spid="56" grpId="0"/>
      <p:bldP spid="55314" grpId="0"/>
      <p:bldP spid="55315" grpId="0"/>
      <p:bldP spid="74" grpId="0"/>
      <p:bldP spid="58" grpId="0"/>
      <p:bldP spid="71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Certifikace – změna</a:t>
            </a: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pic>
        <p:nvPicPr>
          <p:cNvPr id="5122" name="Picture 2" descr="http://www.soso.cz/getFile/id:16765/lastUpdateDate:2014-04-14+15%3A09%3A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7547576" cy="18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79412921"/>
              </p:ext>
            </p:extLst>
          </p:nvPr>
        </p:nvGraphicFramePr>
        <p:xfrm>
          <a:off x="467544" y="1083504"/>
          <a:ext cx="799288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7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53810" cy="5284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Certifikace – změna</a:t>
            </a:r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6868617" y="6284345"/>
            <a:ext cx="2023864" cy="31300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>
                    <a:alpha val="80000"/>
                  </a:schemeClr>
                </a:solidFill>
                <a:effectLst>
                  <a:outerShdw blurRad="508000" sx="101000" sy="101000" algn="ctr" rotWithShape="0">
                    <a:prstClr val="black">
                      <a:alpha val="3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www.a-hra.cz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42104" y="1124744"/>
            <a:ext cx="4589935" cy="48965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tabLst>
                <a:tab pos="2424113" algn="l"/>
              </a:tabLst>
            </a:pPr>
            <a:endParaRPr lang="cs-CZ" sz="2400" b="1" dirty="0" smtClean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b="1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Vstupní test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b="1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Strukturované zdroje informací – pracovní postupy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b="1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Ověřovací test</a:t>
            </a:r>
          </a:p>
          <a:p>
            <a:pPr marL="342900" indent="-342900"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2424113" algn="l"/>
              </a:tabLst>
            </a:pPr>
            <a:r>
              <a:rPr lang="cs-CZ" sz="2400" b="1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Ostrý </a:t>
            </a:r>
            <a:r>
              <a:rPr lang="cs-CZ" sz="2400" b="1" dirty="0" smtClean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certifikační </a:t>
            </a:r>
            <a:r>
              <a:rPr lang="cs-CZ" sz="2400" b="1" dirty="0">
                <a:solidFill>
                  <a:srgbClr val="262626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test</a:t>
            </a:r>
          </a:p>
          <a:p>
            <a:pPr defTabSz="846138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tabLst>
                <a:tab pos="2424113" algn="l"/>
              </a:tabLst>
            </a:pPr>
            <a:endParaRPr lang="cs-CZ" sz="2400" dirty="0" smtClean="0">
              <a:solidFill>
                <a:srgbClr val="262626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19" name="Picture 2" descr="C:\Users\TABLET\Pictures\Obrázky LMS\Stuktura modu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47" y="836712"/>
            <a:ext cx="471793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dpisová předloh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>
        <a:noAutofit/>
      </a:bodyPr>
      <a:lstStyle>
        <a:defPPr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bsahová předloh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t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Obsahová předloh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Nadpisová předloh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>
        <a:noAutofit/>
      </a:bodyPr>
      <a:lstStyle>
        <a:defPPr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504</Words>
  <Application>Microsoft Office PowerPoint</Application>
  <PresentationFormat>Předvádění na obrazovce (4:3)</PresentationFormat>
  <Paragraphs>160</Paragraphs>
  <Slides>17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Nadpisová předloha</vt:lpstr>
      <vt:lpstr>Obsahová předloha</vt:lpstr>
      <vt:lpstr>5_Vlastní návrh</vt:lpstr>
      <vt:lpstr>6_Vlastní návrh</vt:lpstr>
      <vt:lpstr>1_Obsahová předloha</vt:lpstr>
      <vt:lpstr>1_Nadpisová předloha</vt:lpstr>
      <vt:lpstr>Prezentace aplikace PowerPoint</vt:lpstr>
      <vt:lpstr>Obsah</vt:lpstr>
      <vt:lpstr>Žádný učený z nebe nespadl</vt:lpstr>
      <vt:lpstr>Certifikace operátorů ve výrobě</vt:lpstr>
      <vt:lpstr>Certifikace – tradiční způsob</vt:lpstr>
      <vt:lpstr>Certifikace – výsledky tradičního postupu</vt:lpstr>
      <vt:lpstr>Efektivita R.A.?</vt:lpstr>
      <vt:lpstr>Certifikace – změna</vt:lpstr>
      <vt:lpstr>Certifikace – změna</vt:lpstr>
      <vt:lpstr>E-learning</vt:lpstr>
      <vt:lpstr>Certifikace – změna</vt:lpstr>
      <vt:lpstr>Výsledky - inovovaný postup</vt:lpstr>
      <vt:lpstr>Výsledky - inovovaný postup:</vt:lpstr>
      <vt:lpstr>Investice do inovace</vt:lpstr>
      <vt:lpstr>Nemůžeme kupovat zajíce v pytli  </vt:lpstr>
      <vt:lpstr>Klíčové poznatky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Grafik</dc:creator>
  <cp:lastModifiedBy>pc</cp:lastModifiedBy>
  <cp:revision>202</cp:revision>
  <dcterms:created xsi:type="dcterms:W3CDTF">2013-10-31T08:44:09Z</dcterms:created>
  <dcterms:modified xsi:type="dcterms:W3CDTF">2016-10-18T13:40:31Z</dcterms:modified>
</cp:coreProperties>
</file>