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9" r:id="rId3"/>
    <p:sldId id="261"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2" r:id="rId20"/>
    <p:sldId id="283" r:id="rId21"/>
    <p:sldId id="276" r:id="rId22"/>
    <p:sldId id="277" r:id="rId23"/>
    <p:sldId id="278" r:id="rId24"/>
    <p:sldId id="279" r:id="rId25"/>
    <p:sldId id="281" r:id="rId26"/>
    <p:sldId id="284" r:id="rId27"/>
  </p:sldIdLst>
  <p:sldSz cx="9144000" cy="6858000" type="screen4x3"/>
  <p:notesSz cx="6797675" cy="9926638"/>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37" autoAdjust="0"/>
  </p:normalViewPr>
  <p:slideViewPr>
    <p:cSldViewPr>
      <p:cViewPr>
        <p:scale>
          <a:sx n="104" d="100"/>
          <a:sy n="104" d="100"/>
        </p:scale>
        <p:origin x="-739"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Jana%20Mastn&#225;\Downloads\grafy%20.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sk-SK"/>
  <c:clrMapOvr bg1="lt1" tx1="dk1" bg2="lt2" tx2="dk2" accent1="accent1" accent2="accent2" accent3="accent3" accent4="accent4" accent5="accent5" accent6="accent6" hlink="hlink" folHlink="folHlink"/>
  <c:chart>
    <c:title>
      <c:tx>
        <c:rich>
          <a:bodyPr/>
          <a:lstStyle/>
          <a:p>
            <a:pPr>
              <a:defRPr/>
            </a:pPr>
            <a:r>
              <a:rPr lang="cs-CZ" sz="1800" b="0" i="0" u="none" strike="noStrike" baseline="0">
                <a:effectLst/>
              </a:rPr>
              <a:t>Jste ochoten studium e-kurzů platit?</a:t>
            </a:r>
            <a:r>
              <a:rPr lang="cs-CZ" sz="1800" b="1" i="0" u="none" strike="noStrike" baseline="0"/>
              <a:t/>
            </a:r>
            <a:br>
              <a:rPr lang="cs-CZ" sz="1800" b="1" i="0" u="none" strike="noStrike" baseline="0"/>
            </a:br>
            <a:endParaRPr lang="cs-CZ"/>
          </a:p>
        </c:rich>
      </c:tx>
      <c:layout>
        <c:manualLayout>
          <c:xMode val="edge"/>
          <c:yMode val="edge"/>
          <c:x val="0.20337164750957851"/>
          <c:y val="0"/>
        </c:manualLayout>
      </c:layout>
    </c:title>
    <c:plotArea>
      <c:layout>
        <c:manualLayout>
          <c:layoutTarget val="inner"/>
          <c:xMode val="edge"/>
          <c:yMode val="edge"/>
          <c:x val="0.14141811556889813"/>
          <c:y val="6.266416214384958E-2"/>
          <c:w val="0.76397112860892402"/>
          <c:h val="0.77611475648877248"/>
        </c:manualLayout>
      </c:layout>
      <c:barChart>
        <c:barDir val="col"/>
        <c:grouping val="clustered"/>
        <c:ser>
          <c:idx val="0"/>
          <c:order val="0"/>
          <c:cat>
            <c:strRef>
              <c:f>'[grafy .xlsx]List1'!$C$74:$C$77</c:f>
              <c:strCache>
                <c:ptCount val="4"/>
                <c:pt idx="0">
                  <c:v>Ano</c:v>
                </c:pt>
                <c:pt idx="1">
                  <c:v>Ne</c:v>
                </c:pt>
                <c:pt idx="2">
                  <c:v>Za určitých okolností</c:v>
                </c:pt>
                <c:pt idx="3">
                  <c:v>Nevím</c:v>
                </c:pt>
              </c:strCache>
            </c:strRef>
          </c:cat>
          <c:val>
            <c:numRef>
              <c:f>'[grafy .xlsx]List1'!$D$74:$D$77</c:f>
              <c:numCache>
                <c:formatCode>General</c:formatCode>
                <c:ptCount val="4"/>
              </c:numCache>
            </c:numRef>
          </c:val>
        </c:ser>
        <c:ser>
          <c:idx val="1"/>
          <c:order val="1"/>
          <c:dLbls>
            <c:txPr>
              <a:bodyPr/>
              <a:lstStyle/>
              <a:p>
                <a:pPr>
                  <a:defRPr sz="1200" b="1"/>
                </a:pPr>
                <a:endParaRPr lang="sk-SK"/>
              </a:p>
            </c:txPr>
            <c:dLblPos val="outEnd"/>
            <c:showVal val="1"/>
          </c:dLbls>
          <c:cat>
            <c:strRef>
              <c:f>'[grafy .xlsx]List1'!$C$74:$C$77</c:f>
              <c:strCache>
                <c:ptCount val="4"/>
                <c:pt idx="0">
                  <c:v>Ano</c:v>
                </c:pt>
                <c:pt idx="1">
                  <c:v>Ne</c:v>
                </c:pt>
                <c:pt idx="2">
                  <c:v>Za určitých okolností</c:v>
                </c:pt>
                <c:pt idx="3">
                  <c:v>Nevím</c:v>
                </c:pt>
              </c:strCache>
            </c:strRef>
          </c:cat>
          <c:val>
            <c:numRef>
              <c:f>'[grafy .xlsx]List1'!$E$74:$E$77</c:f>
              <c:numCache>
                <c:formatCode>General</c:formatCode>
                <c:ptCount val="4"/>
                <c:pt idx="0">
                  <c:v>28</c:v>
                </c:pt>
                <c:pt idx="1">
                  <c:v>18</c:v>
                </c:pt>
                <c:pt idx="2">
                  <c:v>52</c:v>
                </c:pt>
                <c:pt idx="3">
                  <c:v>2</c:v>
                </c:pt>
              </c:numCache>
            </c:numRef>
          </c:val>
        </c:ser>
        <c:dLbls>
          <c:showVal val="1"/>
        </c:dLbls>
        <c:axId val="97747328"/>
        <c:axId val="97748864"/>
      </c:barChart>
      <c:catAx>
        <c:axId val="97747328"/>
        <c:scaling>
          <c:orientation val="minMax"/>
        </c:scaling>
        <c:axPos val="b"/>
        <c:tickLblPos val="nextTo"/>
        <c:txPr>
          <a:bodyPr/>
          <a:lstStyle/>
          <a:p>
            <a:pPr>
              <a:defRPr b="1"/>
            </a:pPr>
            <a:endParaRPr lang="sk-SK"/>
          </a:p>
        </c:txPr>
        <c:crossAx val="97748864"/>
        <c:crosses val="autoZero"/>
        <c:auto val="1"/>
        <c:lblAlgn val="ctr"/>
        <c:lblOffset val="100"/>
      </c:catAx>
      <c:valAx>
        <c:axId val="97748864"/>
        <c:scaling>
          <c:orientation val="minMax"/>
        </c:scaling>
        <c:axPos val="l"/>
        <c:majorGridlines/>
        <c:numFmt formatCode="General" sourceLinked="1"/>
        <c:tickLblPos val="nextTo"/>
        <c:crossAx val="97747328"/>
        <c:crosses val="autoZero"/>
        <c:crossBetween val="between"/>
      </c:valAx>
    </c:plotArea>
    <c:plotVisOnly val="1"/>
    <c:dispBlanksAs val="gap"/>
  </c:chart>
  <c:spPr>
    <a:noFill/>
    <a:ln w="0">
      <a:noFill/>
    </a:ln>
  </c:sp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F4CE222-A3D2-4504-BECD-0BA23E08C856}" type="slidenum">
              <a:rPr lang="cs-CZ" smtClean="0"/>
              <a:pPr/>
              <a:t>‹#›</a:t>
            </a:fld>
            <a:endParaRPr lang="cs-CZ"/>
          </a:p>
        </p:txBody>
      </p:sp>
    </p:spTree>
    <p:extLst>
      <p:ext uri="{BB962C8B-B14F-4D97-AF65-F5344CB8AC3E}">
        <p14:creationId xmlns:p14="http://schemas.microsoft.com/office/powerpoint/2010/main" xmlns="" val="220710063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3C1D11C-C53A-4E5E-ACF4-65B03F26B82F}" type="slidenum">
              <a:rPr lang="cs-CZ" smtClean="0"/>
              <a:pPr/>
              <a:t>‹#›</a:t>
            </a:fld>
            <a:endParaRPr lang="cs-CZ"/>
          </a:p>
        </p:txBody>
      </p:sp>
    </p:spTree>
    <p:extLst>
      <p:ext uri="{BB962C8B-B14F-4D97-AF65-F5344CB8AC3E}">
        <p14:creationId xmlns:p14="http://schemas.microsoft.com/office/powerpoint/2010/main" xmlns="" val="26771594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3C1D11C-C53A-4E5E-ACF4-65B03F26B82F}" type="slidenum">
              <a:rPr lang="cs-CZ" smtClean="0"/>
              <a:pPr/>
              <a:t>1</a:t>
            </a:fld>
            <a:endParaRPr lang="cs-CZ"/>
          </a:p>
        </p:txBody>
      </p:sp>
      <p:sp>
        <p:nvSpPr>
          <p:cNvPr id="5" name="Zástupný symbol pro datum 4"/>
          <p:cNvSpPr>
            <a:spLocks noGrp="1"/>
          </p:cNvSpPr>
          <p:nvPr>
            <p:ph type="dt" idx="11"/>
          </p:nvPr>
        </p:nvSpPr>
        <p:spPr/>
        <p:txBody>
          <a:bodyPr/>
          <a:lstStyle/>
          <a:p>
            <a:endParaRPr lang="cs-CZ"/>
          </a:p>
        </p:txBody>
      </p:sp>
    </p:spTree>
    <p:extLst>
      <p:ext uri="{BB962C8B-B14F-4D97-AF65-F5344CB8AC3E}">
        <p14:creationId xmlns:p14="http://schemas.microsoft.com/office/powerpoint/2010/main" xmlns="" val="2129027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Visibility</a:t>
            </a:r>
            <a:r>
              <a:rPr lang="cs-CZ" dirty="0"/>
              <a:t> – </a:t>
            </a:r>
            <a:r>
              <a:rPr lang="cs-CZ" dirty="0" err="1"/>
              <a:t>viditelost</a:t>
            </a:r>
            <a:endParaRPr lang="cs-CZ" dirty="0"/>
          </a:p>
          <a:p>
            <a:r>
              <a:rPr lang="cs-CZ" dirty="0"/>
              <a:t>Technology </a:t>
            </a:r>
            <a:r>
              <a:rPr lang="cs-CZ" dirty="0" err="1"/>
              <a:t>Trigger</a:t>
            </a:r>
            <a:r>
              <a:rPr lang="cs-CZ" dirty="0"/>
              <a:t> – spuštění, start technologie</a:t>
            </a:r>
          </a:p>
          <a:p>
            <a:r>
              <a:rPr lang="cs-CZ" dirty="0" err="1"/>
              <a:t>peak</a:t>
            </a:r>
            <a:r>
              <a:rPr lang="cs-CZ" dirty="0"/>
              <a:t> </a:t>
            </a:r>
            <a:r>
              <a:rPr lang="cs-CZ" dirty="0" err="1"/>
              <a:t>of</a:t>
            </a:r>
            <a:r>
              <a:rPr lang="cs-CZ" dirty="0"/>
              <a:t> </a:t>
            </a:r>
            <a:r>
              <a:rPr lang="cs-CZ" dirty="0" err="1"/>
              <a:t>inflated</a:t>
            </a:r>
            <a:r>
              <a:rPr lang="cs-CZ" dirty="0"/>
              <a:t> </a:t>
            </a:r>
            <a:r>
              <a:rPr lang="cs-CZ" dirty="0" err="1"/>
              <a:t>expectation</a:t>
            </a:r>
            <a:r>
              <a:rPr lang="cs-CZ" dirty="0"/>
              <a:t> – vrchol (nafouknuté)</a:t>
            </a:r>
            <a:r>
              <a:rPr lang="cs-CZ" baseline="0" dirty="0"/>
              <a:t> očekávání</a:t>
            </a:r>
          </a:p>
          <a:p>
            <a:r>
              <a:rPr lang="cs-CZ" dirty="0" err="1"/>
              <a:t>trough</a:t>
            </a:r>
            <a:r>
              <a:rPr lang="cs-CZ" dirty="0"/>
              <a:t> </a:t>
            </a:r>
            <a:r>
              <a:rPr lang="cs-CZ" dirty="0" err="1"/>
              <a:t>of</a:t>
            </a:r>
            <a:r>
              <a:rPr lang="cs-CZ" dirty="0"/>
              <a:t> </a:t>
            </a:r>
            <a:r>
              <a:rPr lang="cs-CZ" dirty="0" err="1"/>
              <a:t>disillusionment</a:t>
            </a:r>
            <a:r>
              <a:rPr lang="cs-CZ" dirty="0"/>
              <a:t> – koryto deziluze</a:t>
            </a:r>
          </a:p>
          <a:p>
            <a:r>
              <a:rPr lang="cs-CZ" dirty="0" err="1"/>
              <a:t>slope</a:t>
            </a:r>
            <a:r>
              <a:rPr lang="cs-CZ" dirty="0"/>
              <a:t> </a:t>
            </a:r>
            <a:r>
              <a:rPr lang="cs-CZ" dirty="0" err="1"/>
              <a:t>of</a:t>
            </a:r>
            <a:r>
              <a:rPr lang="cs-CZ" dirty="0"/>
              <a:t> </a:t>
            </a:r>
            <a:r>
              <a:rPr lang="cs-CZ" dirty="0" err="1"/>
              <a:t>enlightenment</a:t>
            </a:r>
            <a:r>
              <a:rPr lang="cs-CZ" dirty="0"/>
              <a:t> – sklon osvícení </a:t>
            </a:r>
          </a:p>
          <a:p>
            <a:r>
              <a:rPr lang="cs-CZ" dirty="0" err="1"/>
              <a:t>plateau</a:t>
            </a:r>
            <a:r>
              <a:rPr lang="cs-CZ" dirty="0"/>
              <a:t> </a:t>
            </a:r>
            <a:r>
              <a:rPr lang="cs-CZ" dirty="0" err="1"/>
              <a:t>of</a:t>
            </a:r>
            <a:r>
              <a:rPr lang="cs-CZ" dirty="0"/>
              <a:t> </a:t>
            </a:r>
            <a:r>
              <a:rPr lang="cs-CZ" dirty="0" err="1"/>
              <a:t>productivity</a:t>
            </a:r>
            <a:r>
              <a:rPr lang="cs-CZ" dirty="0"/>
              <a:t> – plato (plocha) produktivity </a:t>
            </a:r>
          </a:p>
          <a:p>
            <a:endParaRPr lang="cs-CZ" dirty="0"/>
          </a:p>
        </p:txBody>
      </p:sp>
      <p:sp>
        <p:nvSpPr>
          <p:cNvPr id="4" name="Zástupný symbol pro číslo snímku 3"/>
          <p:cNvSpPr>
            <a:spLocks noGrp="1"/>
          </p:cNvSpPr>
          <p:nvPr>
            <p:ph type="sldNum" sz="quarter" idx="10"/>
          </p:nvPr>
        </p:nvSpPr>
        <p:spPr/>
        <p:txBody>
          <a:bodyPr/>
          <a:lstStyle/>
          <a:p>
            <a:fld id="{2BFB7204-7979-4AF4-989A-727483B4D136}" type="slidenum">
              <a:rPr lang="cs-CZ" smtClean="0"/>
              <a:pPr/>
              <a:t>5</a:t>
            </a:fld>
            <a:endParaRPr lang="cs-CZ"/>
          </a:p>
        </p:txBody>
      </p:sp>
      <p:sp>
        <p:nvSpPr>
          <p:cNvPr id="5" name="Zástupný symbol pro datum 4"/>
          <p:cNvSpPr>
            <a:spLocks noGrp="1"/>
          </p:cNvSpPr>
          <p:nvPr>
            <p:ph type="dt" idx="11"/>
          </p:nvPr>
        </p:nvSpPr>
        <p:spPr/>
        <p:txBody>
          <a:bodyPr/>
          <a:lstStyle/>
          <a:p>
            <a:endParaRPr lang="cs-CZ"/>
          </a:p>
        </p:txBody>
      </p:sp>
    </p:spTree>
    <p:extLst>
      <p:ext uri="{BB962C8B-B14F-4D97-AF65-F5344CB8AC3E}">
        <p14:creationId xmlns:p14="http://schemas.microsoft.com/office/powerpoint/2010/main" xmlns="" val="22238606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5638800"/>
            <a:ext cx="7772400" cy="704850"/>
          </a:xfrm>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a:lstStyle>
            <a:lvl1pPr>
              <a:defRPr sz="3200">
                <a:solidFill>
                  <a:schemeClr val="bg1"/>
                </a:solidFill>
              </a:defRPr>
            </a:lvl1pPr>
          </a:lstStyle>
          <a:p>
            <a:pPr lvl="0"/>
            <a:r>
              <a:rPr lang="cs-CZ" altLang="cs-CZ" noProof="0"/>
              <a:t>Kliknutím lze upravit styl.</a:t>
            </a:r>
            <a:endParaRPr lang="en-US" altLang="cs-CZ" noProof="0"/>
          </a:p>
        </p:txBody>
      </p:sp>
      <p:sp>
        <p:nvSpPr>
          <p:cNvPr id="3075" name="Rectangle 3"/>
          <p:cNvSpPr>
            <a:spLocks noGrp="1" noChangeArrowheads="1"/>
          </p:cNvSpPr>
          <p:nvPr>
            <p:ph type="subTitle" idx="1"/>
          </p:nvPr>
        </p:nvSpPr>
        <p:spPr>
          <a:xfrm>
            <a:off x="228600" y="6248400"/>
            <a:ext cx="7772400" cy="533400"/>
          </a:xfrm>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a:lstStyle>
            <a:lvl1pPr marL="0" indent="0">
              <a:buFontTx/>
              <a:buNone/>
              <a:defRPr sz="2000">
                <a:solidFill>
                  <a:schemeClr val="bg1"/>
                </a:solidFill>
              </a:defRPr>
            </a:lvl1pPr>
          </a:lstStyle>
          <a:p>
            <a:pPr lvl="0"/>
            <a:r>
              <a:rPr lang="cs-CZ" altLang="cs-CZ" noProof="0"/>
              <a:t>Kliknutím můžete upravit styl předlohy.</a:t>
            </a:r>
            <a:endParaRPr lang="en-US" altLang="cs-CZ" noProof="0"/>
          </a:p>
        </p:txBody>
      </p:sp>
    </p:spTree>
    <p:extLst>
      <p:ext uri="{BB962C8B-B14F-4D97-AF65-F5344CB8AC3E}">
        <p14:creationId xmlns:p14="http://schemas.microsoft.com/office/powerpoint/2010/main" xmlns="" val="112420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xmlns="" val="75816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477000" y="609600"/>
            <a:ext cx="1828800" cy="5029200"/>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990600" y="609600"/>
            <a:ext cx="5334000" cy="5029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xmlns="" val="413664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xmlns="" val="2176620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Tree>
    <p:extLst>
      <p:ext uri="{BB962C8B-B14F-4D97-AF65-F5344CB8AC3E}">
        <p14:creationId xmlns:p14="http://schemas.microsoft.com/office/powerpoint/2010/main" xmlns="" val="226631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990600" y="1371600"/>
            <a:ext cx="3581400" cy="4267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24400" y="1371600"/>
            <a:ext cx="3581400" cy="4267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xmlns="" val="3023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xmlns="" val="309142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xmlns="" val="212332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5795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Tree>
    <p:extLst>
      <p:ext uri="{BB962C8B-B14F-4D97-AF65-F5344CB8AC3E}">
        <p14:creationId xmlns:p14="http://schemas.microsoft.com/office/powerpoint/2010/main" xmlns="" val="365048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Tree>
    <p:extLst>
      <p:ext uri="{BB962C8B-B14F-4D97-AF65-F5344CB8AC3E}">
        <p14:creationId xmlns:p14="http://schemas.microsoft.com/office/powerpoint/2010/main" xmlns="" val="354554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609600"/>
            <a:ext cx="7315200" cy="71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Kliknutím lze upravit styl.</a:t>
            </a:r>
            <a:endParaRPr lang="en-US" altLang="cs-CZ"/>
          </a:p>
        </p:txBody>
      </p:sp>
      <p:sp>
        <p:nvSpPr>
          <p:cNvPr id="1027" name="Rectangle 3"/>
          <p:cNvSpPr>
            <a:spLocks noGrp="1" noChangeArrowheads="1"/>
          </p:cNvSpPr>
          <p:nvPr>
            <p:ph type="body" idx="1"/>
          </p:nvPr>
        </p:nvSpPr>
        <p:spPr bwMode="auto">
          <a:xfrm>
            <a:off x="990600" y="1371600"/>
            <a:ext cx="73152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Upravte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extLst>
      <p:ext uri="{BB962C8B-B14F-4D97-AF65-F5344CB8AC3E}">
        <p14:creationId xmlns:p14="http://schemas.microsoft.com/office/powerpoint/2010/main" xmlns="" val="757428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anose="020B0604020202020204" pitchFamily="34" charset="0"/>
        </a:defRPr>
      </a:lvl2pPr>
      <a:lvl3pPr algn="l" rtl="0" eaLnBrk="1" fontAlgn="base" hangingPunct="1">
        <a:spcBef>
          <a:spcPct val="0"/>
        </a:spcBef>
        <a:spcAft>
          <a:spcPct val="0"/>
        </a:spcAft>
        <a:defRPr sz="4400">
          <a:solidFill>
            <a:schemeClr val="tx1"/>
          </a:solidFill>
          <a:latin typeface="Microsoft Sans Serif" panose="020B0604020202020204" pitchFamily="34" charset="0"/>
        </a:defRPr>
      </a:lvl3pPr>
      <a:lvl4pPr algn="l" rtl="0" eaLnBrk="1" fontAlgn="base" hangingPunct="1">
        <a:spcBef>
          <a:spcPct val="0"/>
        </a:spcBef>
        <a:spcAft>
          <a:spcPct val="0"/>
        </a:spcAft>
        <a:defRPr sz="4400">
          <a:solidFill>
            <a:schemeClr val="tx1"/>
          </a:solidFill>
          <a:latin typeface="Microsoft Sans Serif" panose="020B0604020202020204" pitchFamily="34" charset="0"/>
        </a:defRPr>
      </a:lvl4pPr>
      <a:lvl5pPr algn="l" rtl="0" eaLnBrk="1" fontAlgn="base" hangingPunct="1">
        <a:spcBef>
          <a:spcPct val="0"/>
        </a:spcBef>
        <a:spcAft>
          <a:spcPct val="0"/>
        </a:spcAft>
        <a:defRPr sz="4400">
          <a:solidFill>
            <a:schemeClr val="tx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tx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tx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tx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tx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fiala.bohumir@ujak.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2855"/>
            <a:ext cx="7772400" cy="1656185"/>
          </a:xfrm>
        </p:spPr>
        <p:txBody>
          <a:bodyPr>
            <a:normAutofit fontScale="90000"/>
          </a:bodyPr>
          <a:lstStyle/>
          <a:p>
            <a:r>
              <a:rPr lang="cs-CZ" b="1" dirty="0"/>
              <a:t/>
            </a:r>
            <a:br>
              <a:rPr lang="cs-CZ" b="1" dirty="0"/>
            </a:br>
            <a:r>
              <a:rPr lang="cs-CZ" sz="4000" b="1" dirty="0">
                <a:solidFill>
                  <a:schemeClr val="tx1"/>
                </a:solidFill>
              </a:rPr>
              <a:t>Ideální e-</a:t>
            </a:r>
            <a:r>
              <a:rPr lang="cs-CZ" sz="4000" b="1" dirty="0" err="1">
                <a:solidFill>
                  <a:schemeClr val="tx1"/>
                </a:solidFill>
              </a:rPr>
              <a:t>learningový</a:t>
            </a:r>
            <a:r>
              <a:rPr lang="cs-CZ" sz="4000" b="1" dirty="0">
                <a:solidFill>
                  <a:schemeClr val="tx1"/>
                </a:solidFill>
              </a:rPr>
              <a:t> kurz??  </a:t>
            </a:r>
            <a:r>
              <a:rPr lang="cs-CZ" sz="4000" b="1" dirty="0" smtClean="0">
                <a:solidFill>
                  <a:schemeClr val="tx1"/>
                </a:solidFill>
              </a:rPr>
              <a:t/>
            </a:r>
            <a:br>
              <a:rPr lang="cs-CZ" sz="4000" b="1" dirty="0" smtClean="0">
                <a:solidFill>
                  <a:schemeClr val="tx1"/>
                </a:solidFill>
              </a:rPr>
            </a:br>
            <a:r>
              <a:rPr lang="cs-CZ" sz="4000" b="1" dirty="0" smtClean="0">
                <a:solidFill>
                  <a:schemeClr val="tx1"/>
                </a:solidFill>
              </a:rPr>
              <a:t>Víme co chceme? </a:t>
            </a:r>
            <a:endParaRPr lang="cs-CZ" dirty="0"/>
          </a:p>
        </p:txBody>
      </p:sp>
      <p:sp>
        <p:nvSpPr>
          <p:cNvPr id="3" name="Podnadpis 2"/>
          <p:cNvSpPr>
            <a:spLocks noGrp="1"/>
          </p:cNvSpPr>
          <p:nvPr>
            <p:ph type="subTitle" idx="1"/>
          </p:nvPr>
        </p:nvSpPr>
        <p:spPr>
          <a:xfrm>
            <a:off x="228600" y="5589240"/>
            <a:ext cx="7772400" cy="1192560"/>
          </a:xfrm>
        </p:spPr>
        <p:txBody>
          <a:bodyPr>
            <a:normAutofit fontScale="77500" lnSpcReduction="20000"/>
          </a:bodyPr>
          <a:lstStyle/>
          <a:p>
            <a:r>
              <a:rPr lang="cs-CZ" sz="3800" dirty="0">
                <a:solidFill>
                  <a:schemeClr val="tx1"/>
                </a:solidFill>
              </a:rPr>
              <a:t>Bohumír Fiala a Hana Malá</a:t>
            </a:r>
          </a:p>
          <a:p>
            <a:endParaRPr lang="cs-CZ" dirty="0"/>
          </a:p>
          <a:p>
            <a:endParaRPr lang="cs-CZ" dirty="0"/>
          </a:p>
          <a:p>
            <a:r>
              <a:rPr lang="cs-CZ" dirty="0">
                <a:solidFill>
                  <a:schemeClr val="tx1"/>
                </a:solidFill>
              </a:rPr>
              <a:t>Konference MoodleMoot.cz 2016</a:t>
            </a:r>
          </a:p>
          <a:p>
            <a:endParaRPr lang="cs-CZ" dirty="0"/>
          </a:p>
        </p:txBody>
      </p:sp>
    </p:spTree>
    <p:extLst>
      <p:ext uri="{BB962C8B-B14F-4D97-AF65-F5344CB8AC3E}">
        <p14:creationId xmlns:p14="http://schemas.microsoft.com/office/powerpoint/2010/main" xmlns="" val="1387620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933" y="692696"/>
            <a:ext cx="8985067" cy="5400600"/>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Nadpis 1"/>
          <p:cNvSpPr>
            <a:spLocks noGrp="1"/>
          </p:cNvSpPr>
          <p:nvPr>
            <p:ph type="title"/>
          </p:nvPr>
        </p:nvSpPr>
        <p:spPr>
          <a:xfrm flipV="1">
            <a:off x="990600" y="548681"/>
            <a:ext cx="7315200" cy="60920"/>
          </a:xfrm>
        </p:spPr>
        <p:txBody>
          <a:bodyPr/>
          <a:lstStyle/>
          <a:p>
            <a:endParaRPr lang="cs-CZ" dirty="0"/>
          </a:p>
        </p:txBody>
      </p:sp>
    </p:spTree>
    <p:extLst>
      <p:ext uri="{BB962C8B-B14F-4D97-AF65-F5344CB8AC3E}">
        <p14:creationId xmlns:p14="http://schemas.microsoft.com/office/powerpoint/2010/main" xmlns="" val="3305176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Kolikrát jste absolvovali e-kurz</a:t>
            </a:r>
          </a:p>
        </p:txBody>
      </p:sp>
      <p:sp>
        <p:nvSpPr>
          <p:cNvPr id="3" name="Zástupný symbol pro obsah 2"/>
          <p:cNvSpPr>
            <a:spLocks noGrp="1"/>
          </p:cNvSpPr>
          <p:nvPr>
            <p:ph idx="1"/>
          </p:nvPr>
        </p:nvSpPr>
        <p:spPr>
          <a:xfrm>
            <a:off x="990600" y="1844824"/>
            <a:ext cx="7315200" cy="4267200"/>
          </a:xfrm>
        </p:spPr>
        <p:txBody>
          <a:bodyPr/>
          <a:lstStyle/>
          <a:p>
            <a:r>
              <a:rPr lang="cs-CZ" dirty="0"/>
              <a:t>32% respondentů odpovědělo že jednou. </a:t>
            </a:r>
            <a:r>
              <a:rPr lang="cs-CZ" sz="2400" dirty="0"/>
              <a:t>(fakticky se jednalo o kurz, který museli absolvovat v rámci školní výuky) </a:t>
            </a:r>
          </a:p>
          <a:p>
            <a:pPr marL="0" indent="0">
              <a:buNone/>
            </a:pPr>
            <a:r>
              <a:rPr lang="cs-CZ" sz="2400" dirty="0"/>
              <a:t>Důvody studia e-kurzů:</a:t>
            </a:r>
          </a:p>
          <a:p>
            <a:r>
              <a:rPr lang="cs-CZ" sz="2400" dirty="0"/>
              <a:t>povinně  v rámci školního studia</a:t>
            </a:r>
          </a:p>
          <a:p>
            <a:r>
              <a:rPr lang="cs-CZ" sz="2400" dirty="0"/>
              <a:t>povinně v rámci zaměstnání</a:t>
            </a:r>
          </a:p>
          <a:p>
            <a:endParaRPr lang="cs-CZ" sz="2400" dirty="0"/>
          </a:p>
          <a:p>
            <a:pPr marL="0" indent="0">
              <a:buNone/>
            </a:pPr>
            <a:r>
              <a:rPr lang="cs-CZ" sz="2400" b="1" dirty="0"/>
              <a:t>Pouze 15 z 50 studujících oboru vzdělávání dospělých uvedlo, že jedním z důvodů studia e-kurzů je jejich osobní zájem !!! </a:t>
            </a:r>
          </a:p>
          <a:p>
            <a:endParaRPr lang="cs-CZ" sz="2400" b="1" dirty="0"/>
          </a:p>
          <a:p>
            <a:endParaRPr lang="cs-CZ" dirty="0"/>
          </a:p>
          <a:p>
            <a:endParaRPr lang="cs-CZ" dirty="0"/>
          </a:p>
        </p:txBody>
      </p:sp>
    </p:spTree>
    <p:extLst>
      <p:ext uri="{BB962C8B-B14F-4D97-AF65-F5344CB8AC3E}">
        <p14:creationId xmlns:p14="http://schemas.microsoft.com/office/powerpoint/2010/main" xmlns="" val="2417217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404664"/>
            <a:ext cx="8148594" cy="5873056"/>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Nadpis 1"/>
          <p:cNvSpPr>
            <a:spLocks noGrp="1"/>
          </p:cNvSpPr>
          <p:nvPr>
            <p:ph type="title"/>
          </p:nvPr>
        </p:nvSpPr>
        <p:spPr/>
        <p:txBody>
          <a:bodyPr>
            <a:noAutofit/>
          </a:bodyPr>
          <a:lstStyle/>
          <a:p>
            <a:pPr lvl="0"/>
            <a:r>
              <a:rPr lang="cs-CZ" dirty="0"/>
              <a:t/>
            </a:r>
            <a:br>
              <a:rPr lang="cs-CZ" dirty="0"/>
            </a:br>
            <a:endParaRPr lang="cs-CZ" dirty="0"/>
          </a:p>
        </p:txBody>
      </p:sp>
    </p:spTree>
    <p:extLst>
      <p:ext uri="{BB962C8B-B14F-4D97-AF65-F5344CB8AC3E}">
        <p14:creationId xmlns:p14="http://schemas.microsoft.com/office/powerpoint/2010/main" xmlns="" val="510473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59333" y="476672"/>
            <a:ext cx="7315200" cy="715963"/>
          </a:xfrm>
        </p:spPr>
        <p:txBody>
          <a:bodyPr>
            <a:noAutofit/>
          </a:bodyPr>
          <a:lstStyle/>
          <a:p>
            <a:pPr lvl="0"/>
            <a:r>
              <a:rPr lang="cs-CZ" dirty="0"/>
              <a:t/>
            </a:r>
            <a:br>
              <a:rPr lang="cs-CZ" dirty="0"/>
            </a:br>
            <a:r>
              <a:rPr lang="cs-CZ" dirty="0"/>
              <a:t>Postoj k e-</a:t>
            </a:r>
            <a:r>
              <a:rPr lang="cs-CZ" dirty="0" err="1"/>
              <a:t>learningu</a:t>
            </a:r>
            <a:r>
              <a:rPr lang="cs-CZ" dirty="0"/>
              <a:t>, názory na výhody a nevýhody </a:t>
            </a:r>
            <a:br>
              <a:rPr lang="cs-CZ" dirty="0"/>
            </a:br>
            <a:endParaRPr lang="cs-CZ" dirty="0"/>
          </a:p>
        </p:txBody>
      </p:sp>
      <p:sp>
        <p:nvSpPr>
          <p:cNvPr id="3" name="Zástupný symbol pro obsah 2"/>
          <p:cNvSpPr>
            <a:spLocks noGrp="1"/>
          </p:cNvSpPr>
          <p:nvPr>
            <p:ph idx="1"/>
          </p:nvPr>
        </p:nvSpPr>
        <p:spPr>
          <a:xfrm>
            <a:off x="959333" y="1844824"/>
            <a:ext cx="7315200" cy="4267200"/>
          </a:xfrm>
        </p:spPr>
        <p:txBody>
          <a:bodyPr/>
          <a:lstStyle/>
          <a:p>
            <a:r>
              <a:rPr lang="cs-CZ" dirty="0"/>
              <a:t>Názory na výhody a nevýhody e-</a:t>
            </a:r>
            <a:r>
              <a:rPr lang="cs-CZ" dirty="0" err="1"/>
              <a:t>learningu</a:t>
            </a:r>
            <a:r>
              <a:rPr lang="cs-CZ" dirty="0"/>
              <a:t> se pohybují v běžném názorovém spektru. </a:t>
            </a:r>
          </a:p>
          <a:p>
            <a:r>
              <a:rPr lang="cs-CZ" dirty="0"/>
              <a:t>Objevují se i krajní póly názorového spektra na vzdělávání s využitím ICT:</a:t>
            </a:r>
          </a:p>
          <a:p>
            <a:pPr marL="0" indent="0">
              <a:buNone/>
            </a:pPr>
            <a:r>
              <a:rPr lang="cs-CZ" b="1" dirty="0"/>
              <a:t> </a:t>
            </a:r>
            <a:r>
              <a:rPr lang="cs-CZ" b="1" dirty="0">
                <a:sym typeface="Wingdings" panose="05000000000000000000" pitchFamily="2" charset="2"/>
              </a:rPr>
              <a:t> </a:t>
            </a:r>
            <a:r>
              <a:rPr lang="cs-CZ" b="1" dirty="0"/>
              <a:t>„ Primárně mi tato forma výuky nevyhovuje“.</a:t>
            </a:r>
            <a:endParaRPr lang="cs-CZ" dirty="0"/>
          </a:p>
          <a:p>
            <a:pPr marL="0" indent="0">
              <a:buNone/>
            </a:pPr>
            <a:r>
              <a:rPr lang="cs-CZ" b="1" dirty="0">
                <a:sym typeface="Wingdings" panose="05000000000000000000" pitchFamily="2" charset="2"/>
              </a:rPr>
              <a:t> </a:t>
            </a:r>
            <a:r>
              <a:rPr lang="cs-CZ" b="1" dirty="0"/>
              <a:t>„Vyhovuje mi. Mám ráda elektronické vzdělávání“. </a:t>
            </a:r>
            <a:endParaRPr lang="cs-CZ" dirty="0"/>
          </a:p>
          <a:p>
            <a:endParaRPr lang="cs-CZ" dirty="0"/>
          </a:p>
        </p:txBody>
      </p:sp>
    </p:spTree>
    <p:extLst>
      <p:ext uri="{BB962C8B-B14F-4D97-AF65-F5344CB8AC3E}">
        <p14:creationId xmlns:p14="http://schemas.microsoft.com/office/powerpoint/2010/main" xmlns="" val="387523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lvl="0"/>
            <a:r>
              <a:rPr lang="cs-CZ" dirty="0"/>
              <a:t/>
            </a:r>
            <a:br>
              <a:rPr lang="cs-CZ" dirty="0"/>
            </a:br>
            <a:r>
              <a:rPr lang="cs-CZ" dirty="0"/>
              <a:t>Postoj k e-</a:t>
            </a:r>
            <a:r>
              <a:rPr lang="cs-CZ" dirty="0" err="1"/>
              <a:t>learningu</a:t>
            </a:r>
            <a:r>
              <a:rPr lang="cs-CZ" dirty="0"/>
              <a:t>, názory na výhody a nevýhody </a:t>
            </a:r>
            <a:br>
              <a:rPr lang="cs-CZ" dirty="0"/>
            </a:br>
            <a:endParaRPr lang="cs-CZ" dirty="0"/>
          </a:p>
        </p:txBody>
      </p:sp>
      <p:sp>
        <p:nvSpPr>
          <p:cNvPr id="3" name="Zástupný symbol pro obsah 2"/>
          <p:cNvSpPr>
            <a:spLocks noGrp="1"/>
          </p:cNvSpPr>
          <p:nvPr>
            <p:ph idx="1"/>
          </p:nvPr>
        </p:nvSpPr>
        <p:spPr>
          <a:xfrm>
            <a:off x="990600" y="2132856"/>
            <a:ext cx="7315200" cy="4267200"/>
          </a:xfrm>
        </p:spPr>
        <p:txBody>
          <a:bodyPr>
            <a:normAutofit fontScale="92500" lnSpcReduction="20000"/>
          </a:bodyPr>
          <a:lstStyle/>
          <a:p>
            <a:r>
              <a:rPr lang="cs-CZ" dirty="0"/>
              <a:t>Objevují se rovněž výhrady souvisejí s „organizačním“ začleněním online vzdělávání v systému vzdělávání (uznatelnost, věrohodnost a prestiž takto získaných certifikátů). </a:t>
            </a:r>
          </a:p>
          <a:p>
            <a:r>
              <a:rPr lang="cs-CZ" dirty="0"/>
              <a:t>Zde vidíme, jak málo je online vzdělávání chápáno jako nástroj osobního rozvoje. Vzdělávání u značné části respondentů je pouze cestou za oficiálním diplomem, který je třeba vysedět ve škole či na kurzu. </a:t>
            </a:r>
          </a:p>
          <a:p>
            <a:endParaRPr lang="cs-CZ" dirty="0"/>
          </a:p>
        </p:txBody>
      </p:sp>
    </p:spTree>
    <p:extLst>
      <p:ext uri="{BB962C8B-B14F-4D97-AF65-F5344CB8AC3E}">
        <p14:creationId xmlns:p14="http://schemas.microsoft.com/office/powerpoint/2010/main" xmlns="" val="1583494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1270" y="764704"/>
            <a:ext cx="8932730" cy="5238477"/>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Nadpis 1"/>
          <p:cNvSpPr>
            <a:spLocks noGrp="1"/>
          </p:cNvSpPr>
          <p:nvPr>
            <p:ph type="title"/>
          </p:nvPr>
        </p:nvSpPr>
        <p:spPr>
          <a:xfrm flipV="1">
            <a:off x="990600" y="260649"/>
            <a:ext cx="7315200" cy="348952"/>
          </a:xfrm>
        </p:spPr>
        <p:txBody>
          <a:bodyPr>
            <a:normAutofit fontScale="90000"/>
          </a:bodyPr>
          <a:lstStyle/>
          <a:p>
            <a:endParaRPr lang="cs-CZ" dirty="0"/>
          </a:p>
        </p:txBody>
      </p:sp>
    </p:spTree>
    <p:extLst>
      <p:ext uri="{BB962C8B-B14F-4D97-AF65-F5344CB8AC3E}">
        <p14:creationId xmlns:p14="http://schemas.microsoft.com/office/powerpoint/2010/main" xmlns="" val="2377320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90600" y="836712"/>
            <a:ext cx="7315200" cy="715963"/>
          </a:xfrm>
        </p:spPr>
        <p:txBody>
          <a:bodyPr>
            <a:normAutofit fontScale="90000"/>
          </a:bodyPr>
          <a:lstStyle/>
          <a:p>
            <a:r>
              <a:rPr lang="cs-CZ" dirty="0"/>
              <a:t>Jaká podoba kurzu by vám nejvíce vyhovovala? </a:t>
            </a:r>
          </a:p>
        </p:txBody>
      </p:sp>
      <p:sp>
        <p:nvSpPr>
          <p:cNvPr id="3" name="Zástupný symbol pro obsah 2"/>
          <p:cNvSpPr>
            <a:spLocks noGrp="1"/>
          </p:cNvSpPr>
          <p:nvPr>
            <p:ph idx="1"/>
          </p:nvPr>
        </p:nvSpPr>
        <p:spPr>
          <a:xfrm>
            <a:off x="990600" y="2132856"/>
            <a:ext cx="7315200" cy="4267200"/>
          </a:xfrm>
        </p:spPr>
        <p:txBody>
          <a:bodyPr/>
          <a:lstStyle/>
          <a:p>
            <a:pPr marL="0" indent="0">
              <a:buNone/>
            </a:pPr>
            <a:r>
              <a:rPr lang="cs-CZ" sz="3600" dirty="0"/>
              <a:t>Pokud bychom měli dostatek prostředků a pedagogické invence, tak ideální kurz by měl umožnit každému nastavit si takovou kombinaci, která by mu co nejlépe vyhovovala, což se objevuje i u návrhů na zlepšování e-kurzů</a:t>
            </a:r>
            <a:r>
              <a:rPr lang="cs-CZ" dirty="0"/>
              <a:t>. </a:t>
            </a:r>
          </a:p>
        </p:txBody>
      </p:sp>
    </p:spTree>
    <p:extLst>
      <p:ext uri="{BB962C8B-B14F-4D97-AF65-F5344CB8AC3E}">
        <p14:creationId xmlns:p14="http://schemas.microsoft.com/office/powerpoint/2010/main" xmlns="" val="3279465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Jaká podoba kurzu by vám nejvíce vyhovovala? </a:t>
            </a:r>
          </a:p>
        </p:txBody>
      </p:sp>
      <p:sp>
        <p:nvSpPr>
          <p:cNvPr id="3" name="Zástupný symbol pro obsah 2"/>
          <p:cNvSpPr>
            <a:spLocks noGrp="1"/>
          </p:cNvSpPr>
          <p:nvPr>
            <p:ph idx="1"/>
          </p:nvPr>
        </p:nvSpPr>
        <p:spPr>
          <a:xfrm>
            <a:off x="990600" y="1988840"/>
            <a:ext cx="7315200" cy="4267200"/>
          </a:xfrm>
        </p:spPr>
        <p:txBody>
          <a:bodyPr/>
          <a:lstStyle/>
          <a:p>
            <a:pPr marL="0" indent="0">
              <a:buNone/>
            </a:pPr>
            <a:r>
              <a:rPr lang="cs-CZ" dirty="0"/>
              <a:t>Další náměty např.: </a:t>
            </a:r>
          </a:p>
          <a:p>
            <a:pPr>
              <a:buFont typeface="Wingdings" panose="05000000000000000000" pitchFamily="2" charset="2"/>
              <a:buChar char="§"/>
            </a:pPr>
            <a:r>
              <a:rPr lang="cs-CZ" dirty="0"/>
              <a:t>více </a:t>
            </a:r>
            <a:r>
              <a:rPr lang="cs-CZ" dirty="0" err="1"/>
              <a:t>energetizace</a:t>
            </a:r>
            <a:r>
              <a:rPr lang="cs-CZ" dirty="0"/>
              <a:t> a akčnosti, </a:t>
            </a:r>
          </a:p>
          <a:p>
            <a:pPr>
              <a:buFont typeface="Wingdings" panose="05000000000000000000" pitchFamily="2" charset="2"/>
              <a:buChar char="§"/>
            </a:pPr>
            <a:r>
              <a:rPr lang="cs-CZ" dirty="0"/>
              <a:t>obecné poznatky doplňovat o praktické příklady, možnost klást dotazy vyučujícímu, </a:t>
            </a:r>
          </a:p>
          <a:p>
            <a:pPr>
              <a:buFont typeface="Wingdings" panose="05000000000000000000" pitchFamily="2" charset="2"/>
              <a:buChar char="§"/>
            </a:pPr>
            <a:r>
              <a:rPr lang="cs-CZ" dirty="0"/>
              <a:t>členit kurz tak, aby bylo možné udržet pozornost, tzn. respektovat křivku pozornosti. </a:t>
            </a:r>
          </a:p>
          <a:p>
            <a:pPr>
              <a:buFont typeface="Wingdings" panose="05000000000000000000" pitchFamily="2" charset="2"/>
              <a:buChar char="§"/>
            </a:pPr>
            <a:endParaRPr lang="cs-CZ" dirty="0"/>
          </a:p>
        </p:txBody>
      </p:sp>
    </p:spTree>
    <p:extLst>
      <p:ext uri="{BB962C8B-B14F-4D97-AF65-F5344CB8AC3E}">
        <p14:creationId xmlns:p14="http://schemas.microsoft.com/office/powerpoint/2010/main" xmlns="" val="56573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990600" y="1628800"/>
            <a:ext cx="7315200" cy="4267200"/>
          </a:xfrm>
        </p:spPr>
        <p:txBody>
          <a:bodyPr>
            <a:normAutofit fontScale="92500" lnSpcReduction="10000"/>
          </a:bodyPr>
          <a:lstStyle/>
          <a:p>
            <a:pPr marL="0" indent="0">
              <a:buNone/>
            </a:pPr>
            <a:r>
              <a:rPr lang="cs-CZ" dirty="0"/>
              <a:t>Vzhledem k tomu, že většina účastníků si pro svoji „zprávu o studiu online kurzu“ vybrala některý z volně dostupných kurzů založených na videu (seduo.cz, vimvic.cz, digitální garáž) není od věci si uvědomit jak lidé tyto kurzy vnímají, čeho všeho si všímají, co vnímají jako nedostatek. </a:t>
            </a:r>
          </a:p>
          <a:p>
            <a:pPr marL="0" indent="0">
              <a:buNone/>
            </a:pPr>
            <a:r>
              <a:rPr lang="cs-CZ" sz="4300" b="1" dirty="0"/>
              <a:t>Co si myslíte, že se často objevovalo v komentářích???</a:t>
            </a:r>
          </a:p>
          <a:p>
            <a:endParaRPr lang="cs-CZ" dirty="0"/>
          </a:p>
        </p:txBody>
      </p:sp>
    </p:spTree>
    <p:extLst>
      <p:ext uri="{BB962C8B-B14F-4D97-AF65-F5344CB8AC3E}">
        <p14:creationId xmlns:p14="http://schemas.microsoft.com/office/powerpoint/2010/main" xmlns="" val="3275452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vadí – některé postřehy</a:t>
            </a:r>
          </a:p>
        </p:txBody>
      </p:sp>
      <p:sp>
        <p:nvSpPr>
          <p:cNvPr id="3" name="Zástupný symbol pro obsah 2"/>
          <p:cNvSpPr>
            <a:spLocks noGrp="1"/>
          </p:cNvSpPr>
          <p:nvPr>
            <p:ph idx="1"/>
          </p:nvPr>
        </p:nvSpPr>
        <p:spPr>
          <a:xfrm>
            <a:off x="990600" y="1844824"/>
            <a:ext cx="7315200" cy="4267200"/>
          </a:xfrm>
        </p:spPr>
        <p:txBody>
          <a:bodyPr>
            <a:normAutofit fontScale="92500" lnSpcReduction="10000"/>
          </a:bodyPr>
          <a:lstStyle/>
          <a:p>
            <a:r>
              <a:rPr lang="cs-CZ" dirty="0"/>
              <a:t>Přerušovaný oční kontakt</a:t>
            </a:r>
          </a:p>
          <a:p>
            <a:r>
              <a:rPr lang="cs-CZ" dirty="0"/>
              <a:t>Špatný postoj řečníků</a:t>
            </a:r>
          </a:p>
          <a:p>
            <a:r>
              <a:rPr lang="cs-CZ" dirty="0"/>
              <a:t>Chybí oční kontakt</a:t>
            </a:r>
          </a:p>
          <a:p>
            <a:r>
              <a:rPr lang="cs-CZ" dirty="0"/>
              <a:t>Občas zbytečně rychlé</a:t>
            </a:r>
          </a:p>
          <a:p>
            <a:r>
              <a:rPr lang="cs-CZ" dirty="0"/>
              <a:t>Málo gestikulace</a:t>
            </a:r>
          </a:p>
          <a:p>
            <a:r>
              <a:rPr lang="cs-CZ" dirty="0"/>
              <a:t>Přehnaná gestikulace</a:t>
            </a:r>
          </a:p>
          <a:p>
            <a:r>
              <a:rPr lang="cs-CZ" dirty="0"/>
              <a:t>Nespisovné pasáže jsou rušivé</a:t>
            </a:r>
          </a:p>
          <a:p>
            <a:r>
              <a:rPr lang="cs-CZ" dirty="0"/>
              <a:t>Občasné polykání slabik</a:t>
            </a:r>
          </a:p>
        </p:txBody>
      </p:sp>
    </p:spTree>
    <p:extLst>
      <p:ext uri="{BB962C8B-B14F-4D97-AF65-F5344CB8AC3E}">
        <p14:creationId xmlns:p14="http://schemas.microsoft.com/office/powerpoint/2010/main" xmlns="" val="984126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Nápověda</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Ve své nejslavnější knize používá </a:t>
            </a:r>
            <a:r>
              <a:rPr lang="cs-CZ" dirty="0" smtClean="0"/>
              <a:t>termíny:</a:t>
            </a:r>
            <a:endParaRPr lang="cs-CZ" dirty="0"/>
          </a:p>
          <a:p>
            <a:pPr marL="0" indent="0">
              <a:buNone/>
            </a:pPr>
            <a:endParaRPr lang="cs-CZ" b="1" dirty="0"/>
          </a:p>
          <a:p>
            <a:pPr marL="0" indent="0">
              <a:buNone/>
            </a:pPr>
            <a:r>
              <a:rPr lang="cs-CZ" b="1" dirty="0"/>
              <a:t>„stroje ztěžujících učení“ </a:t>
            </a:r>
          </a:p>
          <a:p>
            <a:pPr marL="0" indent="0">
              <a:buNone/>
            </a:pPr>
            <a:r>
              <a:rPr lang="cs-CZ" b="1" dirty="0"/>
              <a:t>nebo také</a:t>
            </a:r>
          </a:p>
          <a:p>
            <a:pPr marL="0" indent="0">
              <a:buNone/>
            </a:pPr>
            <a:r>
              <a:rPr lang="cs-CZ" b="1" dirty="0"/>
              <a:t>„přístroje pro znesnadnění výuky“</a:t>
            </a:r>
          </a:p>
          <a:p>
            <a:pPr marL="0" indent="0">
              <a:buNone/>
            </a:pPr>
            <a:endParaRPr lang="cs-CZ" dirty="0"/>
          </a:p>
        </p:txBody>
      </p:sp>
    </p:spTree>
    <p:extLst>
      <p:ext uri="{BB962C8B-B14F-4D97-AF65-F5344CB8AC3E}">
        <p14:creationId xmlns:p14="http://schemas.microsoft.com/office/powerpoint/2010/main" xmlns="" val="4272783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Malé poučení </a:t>
            </a:r>
          </a:p>
        </p:txBody>
      </p:sp>
      <p:sp>
        <p:nvSpPr>
          <p:cNvPr id="3" name="Zástupný symbol pro obsah 2"/>
          <p:cNvSpPr>
            <a:spLocks noGrp="1"/>
          </p:cNvSpPr>
          <p:nvPr>
            <p:ph idx="1"/>
          </p:nvPr>
        </p:nvSpPr>
        <p:spPr>
          <a:xfrm>
            <a:off x="964391" y="1772816"/>
            <a:ext cx="7315200" cy="4267200"/>
          </a:xfrm>
        </p:spPr>
        <p:txBody>
          <a:bodyPr>
            <a:normAutofit lnSpcReduction="10000"/>
          </a:bodyPr>
          <a:lstStyle/>
          <a:p>
            <a:pPr marL="0" indent="0">
              <a:buNone/>
            </a:pPr>
            <a:r>
              <a:rPr lang="cs-CZ" sz="4000" dirty="0"/>
              <a:t>Lidé jsou přece jenom zvyklí z televize na profesionální herecké či moderátorské výkony a na „amatérské“ výkony lektora stejně tak na amatérské technické ztvárnění reagují kriticky. </a:t>
            </a:r>
          </a:p>
        </p:txBody>
      </p:sp>
    </p:spTree>
    <p:extLst>
      <p:ext uri="{BB962C8B-B14F-4D97-AF65-F5344CB8AC3E}">
        <p14:creationId xmlns:p14="http://schemas.microsoft.com/office/powerpoint/2010/main" xmlns="" val="1908741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symbol pro obsah 8"/>
          <p:cNvGraphicFramePr>
            <a:graphicFrameLocks noGrp="1"/>
          </p:cNvGraphicFramePr>
          <p:nvPr>
            <p:ph idx="1"/>
            <p:extLst>
              <p:ext uri="{D42A27DB-BD31-4B8C-83A1-F6EECF244321}">
                <p14:modId xmlns:p14="http://schemas.microsoft.com/office/powerpoint/2010/main" xmlns="" val="42447048"/>
              </p:ext>
            </p:extLst>
          </p:nvPr>
        </p:nvGraphicFramePr>
        <p:xfrm>
          <a:off x="-76200" y="898898"/>
          <a:ext cx="8964488" cy="5976664"/>
        </p:xfrm>
        <a:graphic>
          <a:graphicData uri="http://schemas.openxmlformats.org/drawingml/2006/chart">
            <c:chart xmlns:c="http://schemas.openxmlformats.org/drawingml/2006/chart" xmlns:r="http://schemas.openxmlformats.org/officeDocument/2006/relationships" r:id="rId2"/>
          </a:graphicData>
        </a:graphic>
      </p:graphicFrame>
      <p:sp>
        <p:nvSpPr>
          <p:cNvPr id="2" name="Nadpis 1"/>
          <p:cNvSpPr>
            <a:spLocks noGrp="1"/>
          </p:cNvSpPr>
          <p:nvPr>
            <p:ph type="title"/>
          </p:nvPr>
        </p:nvSpPr>
        <p:spPr>
          <a:xfrm>
            <a:off x="1043608" y="404664"/>
            <a:ext cx="7315200" cy="715963"/>
          </a:xfrm>
        </p:spPr>
        <p:txBody>
          <a:bodyPr>
            <a:normAutofit fontScale="90000"/>
          </a:bodyPr>
          <a:lstStyle/>
          <a:p>
            <a:pPr lvl="0"/>
            <a:r>
              <a:rPr lang="cs-CZ" b="1" dirty="0"/>
              <a:t>Za co to všechno vyřešit</a:t>
            </a:r>
            <a:br>
              <a:rPr lang="cs-CZ" b="1" dirty="0"/>
            </a:br>
            <a:endParaRPr lang="cs-CZ" dirty="0"/>
          </a:p>
        </p:txBody>
      </p:sp>
    </p:spTree>
    <p:extLst>
      <p:ext uri="{BB962C8B-B14F-4D97-AF65-F5344CB8AC3E}">
        <p14:creationId xmlns:p14="http://schemas.microsoft.com/office/powerpoint/2010/main" xmlns="" val="37642971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sk-SK"/>
          </a:p>
        </p:txBody>
      </p:sp>
      <p:sp>
        <p:nvSpPr>
          <p:cNvPr id="3" name="Subtitle 2"/>
          <p:cNvSpPr>
            <a:spLocks noGrp="1"/>
          </p:cNvSpPr>
          <p:nvPr>
            <p:ph type="subTitle" idx="1"/>
          </p:nvPr>
        </p:nvSpPr>
        <p:spPr/>
        <p:txBody>
          <a:bodyPr/>
          <a:lstStyle/>
          <a:p>
            <a:endParaRPr lang="sk-SK"/>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srovnání</a:t>
            </a:r>
          </a:p>
        </p:txBody>
      </p:sp>
      <p:sp>
        <p:nvSpPr>
          <p:cNvPr id="3" name="Zástupný symbol pro obsah 2"/>
          <p:cNvSpPr>
            <a:spLocks noGrp="1"/>
          </p:cNvSpPr>
          <p:nvPr>
            <p:ph idx="1"/>
          </p:nvPr>
        </p:nvSpPr>
        <p:spPr>
          <a:xfrm>
            <a:off x="990600" y="1844824"/>
            <a:ext cx="7315200" cy="4267200"/>
          </a:xfrm>
        </p:spPr>
        <p:txBody>
          <a:bodyPr>
            <a:normAutofit fontScale="85000" lnSpcReduction="10000"/>
          </a:bodyPr>
          <a:lstStyle/>
          <a:p>
            <a:r>
              <a:rPr lang="cs-CZ" dirty="0"/>
              <a:t>Digitální garáž (Google) - zdarma</a:t>
            </a:r>
          </a:p>
          <a:p>
            <a:r>
              <a:rPr lang="cs-CZ" dirty="0"/>
              <a:t>Seduo.cz (Jobs.cz) 35 kurzů – 19 kurzů zdarma. Placené kurzy převážně do 1000.-Kč, pouze velmi populární témata víc, nejvyšší cena 1790,-. U dražších kurzů pak probíhají různé cenové akce .</a:t>
            </a:r>
          </a:p>
          <a:p>
            <a:r>
              <a:rPr lang="cs-CZ" dirty="0"/>
              <a:t>Vimvic.cz – 79 kurzů, kurzy zdarma (spíš </a:t>
            </a:r>
            <a:r>
              <a:rPr lang="cs-CZ" dirty="0" err="1"/>
              <a:t>promo</a:t>
            </a:r>
            <a:r>
              <a:rPr lang="cs-CZ" dirty="0"/>
              <a:t> pro návazné kurzy placené) cenové spektrum širší od 300,- do 3000,-. </a:t>
            </a:r>
          </a:p>
          <a:p>
            <a:r>
              <a:rPr lang="cs-CZ" dirty="0"/>
              <a:t>Motiv P – od 330,-</a:t>
            </a:r>
          </a:p>
          <a:p>
            <a:endParaRPr lang="cs-CZ" dirty="0"/>
          </a:p>
        </p:txBody>
      </p:sp>
    </p:spTree>
    <p:extLst>
      <p:ext uri="{BB962C8B-B14F-4D97-AF65-F5344CB8AC3E}">
        <p14:creationId xmlns:p14="http://schemas.microsoft.com/office/powerpoint/2010/main" xmlns="" val="200546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Závěrem</a:t>
            </a:r>
          </a:p>
        </p:txBody>
      </p:sp>
      <p:sp>
        <p:nvSpPr>
          <p:cNvPr id="3" name="Zástupný symbol pro obsah 2"/>
          <p:cNvSpPr>
            <a:spLocks noGrp="1"/>
          </p:cNvSpPr>
          <p:nvPr>
            <p:ph idx="1"/>
          </p:nvPr>
        </p:nvSpPr>
        <p:spPr>
          <a:xfrm>
            <a:off x="961172" y="1772816"/>
            <a:ext cx="7315200" cy="4267200"/>
          </a:xfrm>
        </p:spPr>
        <p:txBody>
          <a:bodyPr>
            <a:normAutofit fontScale="85000" lnSpcReduction="20000"/>
          </a:bodyPr>
          <a:lstStyle/>
          <a:p>
            <a:pPr>
              <a:buFont typeface="Wingdings" panose="05000000000000000000" pitchFamily="2" charset="2"/>
              <a:buChar char="§"/>
            </a:pPr>
            <a:r>
              <a:rPr lang="cs-CZ" dirty="0"/>
              <a:t>Každý dospělý účastník vzdělávacího procesu je individuální osobností, má své životní zkušenosti, ale také  typický styl uvažování a učení. </a:t>
            </a:r>
          </a:p>
          <a:p>
            <a:pPr>
              <a:buFont typeface="Wingdings" panose="05000000000000000000" pitchFamily="2" charset="2"/>
              <a:buChar char="§"/>
            </a:pPr>
            <a:r>
              <a:rPr lang="cs-CZ" dirty="0"/>
              <a:t>Teorie stylů učení bývají někdy označovány za mýtus Nicméně různorodost představ o tom, jaký e-kurz by mi vyhovoval potvrzují spíše teorie o stylech učení. </a:t>
            </a:r>
          </a:p>
          <a:p>
            <a:pPr>
              <a:buFont typeface="Wingdings" panose="05000000000000000000" pitchFamily="2" charset="2"/>
              <a:buChar char="§"/>
            </a:pPr>
            <a:r>
              <a:rPr lang="cs-CZ" dirty="0"/>
              <a:t>Individuální představy a požadavky studujících o způsobu učení lze dost obtížně realizovat při klasické frontální výuce. </a:t>
            </a:r>
          </a:p>
          <a:p>
            <a:pPr marL="0" indent="0">
              <a:buNone/>
            </a:pPr>
            <a:endParaRPr lang="cs-CZ" dirty="0"/>
          </a:p>
          <a:p>
            <a:endParaRPr lang="cs-CZ" dirty="0"/>
          </a:p>
        </p:txBody>
      </p:sp>
    </p:spTree>
    <p:extLst>
      <p:ext uri="{BB962C8B-B14F-4D97-AF65-F5344CB8AC3E}">
        <p14:creationId xmlns:p14="http://schemas.microsoft.com/office/powerpoint/2010/main" xmlns="" val="3749359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Závěrem</a:t>
            </a:r>
          </a:p>
        </p:txBody>
      </p:sp>
      <p:sp>
        <p:nvSpPr>
          <p:cNvPr id="3" name="Zástupný symbol pro obsah 2"/>
          <p:cNvSpPr>
            <a:spLocks noGrp="1"/>
          </p:cNvSpPr>
          <p:nvPr>
            <p:ph idx="1"/>
          </p:nvPr>
        </p:nvSpPr>
        <p:spPr>
          <a:xfrm>
            <a:off x="990600" y="1556792"/>
            <a:ext cx="7315200" cy="4267200"/>
          </a:xfrm>
        </p:spPr>
        <p:txBody>
          <a:bodyPr>
            <a:normAutofit fontScale="92500" lnSpcReduction="10000"/>
          </a:bodyPr>
          <a:lstStyle/>
          <a:p>
            <a:pPr>
              <a:buFont typeface="Wingdings" panose="05000000000000000000" pitchFamily="2" charset="2"/>
              <a:buChar char="§"/>
            </a:pPr>
            <a:r>
              <a:rPr lang="cs-CZ" dirty="0"/>
              <a:t>Dnešní úroveň moderních technologií už umožňuje vytvářet kurzy, které by vycházely vstříc specifikům jednotlivých studentů. </a:t>
            </a:r>
          </a:p>
          <a:p>
            <a:pPr>
              <a:buFont typeface="Wingdings" panose="05000000000000000000" pitchFamily="2" charset="2"/>
              <a:buChar char="§"/>
            </a:pPr>
            <a:r>
              <a:rPr lang="cs-CZ" dirty="0"/>
              <a:t>Praktická aplikace těchto představ je limitována dvěma faktory: </a:t>
            </a:r>
          </a:p>
          <a:p>
            <a:pPr marL="914400" lvl="1" indent="-514350">
              <a:buAutoNum type="arabicParenR"/>
            </a:pPr>
            <a:r>
              <a:rPr lang="cs-CZ" dirty="0"/>
              <a:t>faktory ekonomickými (takové kurzy budou nákladné), </a:t>
            </a:r>
          </a:p>
          <a:p>
            <a:pPr marL="914400" lvl="1" indent="-514350">
              <a:buAutoNum type="arabicParenR"/>
            </a:pPr>
            <a:r>
              <a:rPr lang="cs-CZ" dirty="0"/>
              <a:t>vlastní didaktickou dovedností autorů takovýchto kurzů – dokážeme to?   </a:t>
            </a:r>
          </a:p>
          <a:p>
            <a:pPr marL="0" indent="0">
              <a:buNone/>
            </a:pPr>
            <a:endParaRPr lang="cs-CZ" dirty="0"/>
          </a:p>
          <a:p>
            <a:endParaRPr lang="cs-CZ" dirty="0"/>
          </a:p>
        </p:txBody>
      </p:sp>
    </p:spTree>
    <p:extLst>
      <p:ext uri="{BB962C8B-B14F-4D97-AF65-F5344CB8AC3E}">
        <p14:creationId xmlns:p14="http://schemas.microsoft.com/office/powerpoint/2010/main" xmlns="" val="601476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3600" dirty="0"/>
              <a:t> </a:t>
            </a:r>
            <a:r>
              <a:rPr lang="cs-CZ" sz="3600" dirty="0" smtClean="0"/>
              <a:t>    </a:t>
            </a:r>
          </a:p>
          <a:p>
            <a:pPr marL="0" indent="0" algn="ctr">
              <a:buNone/>
            </a:pPr>
            <a:r>
              <a:rPr lang="cs-CZ" sz="3600" dirty="0"/>
              <a:t> </a:t>
            </a:r>
            <a:r>
              <a:rPr lang="cs-CZ" sz="3600" dirty="0" smtClean="0"/>
              <a:t>   Děkujeme Vám za pozornost </a:t>
            </a:r>
          </a:p>
          <a:p>
            <a:endParaRPr lang="cs-CZ" dirty="0"/>
          </a:p>
          <a:p>
            <a:pPr marL="0" indent="0" algn="ctr">
              <a:buNone/>
            </a:pPr>
            <a:r>
              <a:rPr lang="cs-CZ" dirty="0" smtClean="0"/>
              <a:t>V případě připomínek, či Vašich poznatků nás prosím kontaktujte na </a:t>
            </a:r>
            <a:r>
              <a:rPr lang="cs-CZ" dirty="0" smtClean="0">
                <a:hlinkClick r:id="rId2"/>
              </a:rPr>
              <a:t>fiala.bohumir@ujak.cz</a:t>
            </a:r>
            <a:r>
              <a:rPr lang="cs-CZ" dirty="0" smtClean="0"/>
              <a:t> </a:t>
            </a:r>
            <a:endParaRPr lang="cs-CZ" dirty="0"/>
          </a:p>
        </p:txBody>
      </p:sp>
    </p:spTree>
    <p:extLst>
      <p:ext uri="{BB962C8B-B14F-4D97-AF65-F5344CB8AC3E}">
        <p14:creationId xmlns:p14="http://schemas.microsoft.com/office/powerpoint/2010/main" xmlns="" val="252033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90600" y="609601"/>
            <a:ext cx="7315200" cy="515144"/>
          </a:xfrm>
        </p:spPr>
        <p:txBody>
          <a:bodyPr/>
          <a:lstStyle/>
          <a:p>
            <a:r>
              <a:rPr lang="cs-CZ" dirty="0"/>
              <a:t>Digitální média ve vzdělávání</a:t>
            </a:r>
          </a:p>
        </p:txBody>
      </p:sp>
      <p:sp>
        <p:nvSpPr>
          <p:cNvPr id="3" name="Zástupný symbol pro obsah 2"/>
          <p:cNvSpPr>
            <a:spLocks noGrp="1"/>
          </p:cNvSpPr>
          <p:nvPr>
            <p:ph idx="1"/>
          </p:nvPr>
        </p:nvSpPr>
        <p:spPr>
          <a:xfrm>
            <a:off x="990600" y="1916832"/>
            <a:ext cx="7315200" cy="4267200"/>
          </a:xfrm>
        </p:spPr>
        <p:txBody>
          <a:bodyPr>
            <a:normAutofit fontScale="92500"/>
          </a:bodyPr>
          <a:lstStyle/>
          <a:p>
            <a:pPr marL="0" indent="0">
              <a:buNone/>
            </a:pPr>
            <a:r>
              <a:rPr lang="cs-CZ" sz="4000" dirty="0"/>
              <a:t>„Máme je rádi, protože celou hodinu nepotřebujeme myslet. Učitelé je milují, protože celou hodinu nemusejí vyučovat, rodiče je milují, protože jsou důkazem, že jejich škola je technicky na výši. Nenaučíme se však nic.“</a:t>
            </a:r>
          </a:p>
        </p:txBody>
      </p:sp>
    </p:spTree>
    <p:extLst>
      <p:ext uri="{BB962C8B-B14F-4D97-AF65-F5344CB8AC3E}">
        <p14:creationId xmlns:p14="http://schemas.microsoft.com/office/powerpoint/2010/main" xmlns="" val="1835558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Manfred </a:t>
            </a:r>
            <a:r>
              <a:rPr lang="cs-CZ" dirty="0" err="1"/>
              <a:t>Spitzer</a:t>
            </a:r>
            <a:r>
              <a:rPr lang="cs-CZ" dirty="0"/>
              <a:t> - Digitální demence</a:t>
            </a:r>
          </a:p>
        </p:txBody>
      </p:sp>
      <p:sp>
        <p:nvSpPr>
          <p:cNvPr id="3" name="Zástupný symbol pro obsah 2"/>
          <p:cNvSpPr>
            <a:spLocks noGrp="1"/>
          </p:cNvSpPr>
          <p:nvPr>
            <p:ph idx="1"/>
          </p:nvPr>
        </p:nvSpPr>
        <p:spPr>
          <a:xfrm>
            <a:off x="990600" y="2132856"/>
            <a:ext cx="7315200" cy="4267200"/>
          </a:xfrm>
        </p:spPr>
        <p:txBody>
          <a:bodyPr>
            <a:normAutofit fontScale="77500" lnSpcReduction="20000"/>
          </a:bodyPr>
          <a:lstStyle/>
          <a:p>
            <a:pPr marL="0" indent="0">
              <a:buNone/>
            </a:pPr>
            <a:r>
              <a:rPr lang="cs-CZ" dirty="0"/>
              <a:t>„Takový cyklus začíná velkými sliby ze strany tvůrce dotyčné techniky a jejího vývoje. Učitelé si nové přístroje ve škole sotva osvojí a nedojde k žádnému skutečnému akademickému  pokroku. To opakovaně vede ke stále stejným domněnkám ohledně nedostatku finančních zdrojů, odporu učitelstva nebo ochromující byrokracie ve školství. Avšak tvrzení průkopníků nové techniky nikdo nezpochybňuje. Jelikož se však slíbené pokroky nadále nedostavují, vina za neúspěch se nakonec svalí na přístroje. Záhy se školám prodává technika další generace a celý tento výnosný cyklus začne zase od začátku.“</a:t>
            </a:r>
          </a:p>
        </p:txBody>
      </p:sp>
    </p:spTree>
    <p:extLst>
      <p:ext uri="{BB962C8B-B14F-4D97-AF65-F5344CB8AC3E}">
        <p14:creationId xmlns:p14="http://schemas.microsoft.com/office/powerpoint/2010/main" xmlns="" val="3680935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04664"/>
            <a:ext cx="7315200" cy="715963"/>
          </a:xfrm>
        </p:spPr>
        <p:txBody>
          <a:bodyPr/>
          <a:lstStyle/>
          <a:p>
            <a:r>
              <a:rPr lang="cs-CZ" dirty="0"/>
              <a:t>Životní dráha technologií</a:t>
            </a:r>
          </a:p>
        </p:txBody>
      </p:sp>
      <p:pic>
        <p:nvPicPr>
          <p:cNvPr id="4" name="Zástupný symbol pro obsah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403648" y="1340768"/>
            <a:ext cx="6156684" cy="5190373"/>
          </a:xfrm>
          <a:prstGeom prst="rect">
            <a:avLst/>
          </a:prstGeom>
        </p:spPr>
      </p:pic>
    </p:spTree>
    <p:extLst>
      <p:ext uri="{BB962C8B-B14F-4D97-AF65-F5344CB8AC3E}">
        <p14:creationId xmlns:p14="http://schemas.microsoft.com/office/powerpoint/2010/main" xmlns="" val="11225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3888" y="1340768"/>
            <a:ext cx="7886700" cy="2852737"/>
          </a:xfrm>
        </p:spPr>
        <p:txBody>
          <a:bodyPr/>
          <a:lstStyle/>
          <a:p>
            <a:r>
              <a:rPr lang="cs-CZ" dirty="0"/>
              <a:t>Jak se tedy dostat do </a:t>
            </a:r>
            <a:r>
              <a:rPr lang="cs-CZ" dirty="0" smtClean="0"/>
              <a:t>etapy </a:t>
            </a:r>
            <a:r>
              <a:rPr lang="cs-CZ" dirty="0"/>
              <a:t>produktivity?</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xmlns="" val="2771720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578298"/>
          </a:xfrm>
        </p:spPr>
        <p:txBody>
          <a:bodyPr>
            <a:normAutofit fontScale="90000"/>
          </a:bodyPr>
          <a:lstStyle/>
          <a:p>
            <a:r>
              <a:rPr lang="cs-CZ" b="1" dirty="0"/>
              <a:t>Jaké jsou tedy představy, potřeby, požadavky uživatelů, ale možná i zadavatelů e-</a:t>
            </a:r>
            <a:r>
              <a:rPr lang="cs-CZ" b="1" dirty="0" err="1"/>
              <a:t>learningových</a:t>
            </a:r>
            <a:r>
              <a:rPr lang="cs-CZ" b="1" dirty="0"/>
              <a:t> kurzů.</a:t>
            </a:r>
            <a:r>
              <a:rPr lang="cs-CZ" dirty="0"/>
              <a:t> </a:t>
            </a:r>
          </a:p>
        </p:txBody>
      </p:sp>
      <p:sp>
        <p:nvSpPr>
          <p:cNvPr id="3" name="Zástupný symbol pro obsah 2"/>
          <p:cNvSpPr>
            <a:spLocks noGrp="1"/>
          </p:cNvSpPr>
          <p:nvPr>
            <p:ph idx="1"/>
          </p:nvPr>
        </p:nvSpPr>
        <p:spPr>
          <a:xfrm>
            <a:off x="457200" y="2996952"/>
            <a:ext cx="8229600" cy="2841179"/>
          </a:xfrm>
        </p:spPr>
        <p:txBody>
          <a:bodyPr>
            <a:normAutofit fontScale="92500"/>
          </a:bodyPr>
          <a:lstStyle/>
          <a:p>
            <a:pPr marL="0" indent="0">
              <a:buNone/>
            </a:pPr>
            <a:r>
              <a:rPr lang="cs-CZ" dirty="0"/>
              <a:t>Výstupy z:</a:t>
            </a:r>
          </a:p>
          <a:p>
            <a:pPr>
              <a:buFont typeface="Wingdings" panose="05000000000000000000" pitchFamily="2" charset="2"/>
              <a:buChar char="§"/>
            </a:pPr>
            <a:r>
              <a:rPr lang="cs-CZ" dirty="0"/>
              <a:t>jednoduché zpětné vazby na studium online kurzu</a:t>
            </a:r>
          </a:p>
          <a:p>
            <a:pPr>
              <a:buFont typeface="Wingdings" panose="05000000000000000000" pitchFamily="2" charset="2"/>
              <a:buChar char="§"/>
            </a:pPr>
            <a:r>
              <a:rPr lang="cs-CZ" dirty="0"/>
              <a:t>krátké ankety</a:t>
            </a:r>
          </a:p>
          <a:p>
            <a:pPr marL="0" indent="0">
              <a:buNone/>
            </a:pPr>
            <a:r>
              <a:rPr lang="cs-CZ" dirty="0"/>
              <a:t>Jedná se o sondu u specifické cílové skupiny.</a:t>
            </a:r>
          </a:p>
        </p:txBody>
      </p:sp>
    </p:spTree>
    <p:extLst>
      <p:ext uri="{BB962C8B-B14F-4D97-AF65-F5344CB8AC3E}">
        <p14:creationId xmlns:p14="http://schemas.microsoft.com/office/powerpoint/2010/main" xmlns="" val="196648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Respondenti</a:t>
            </a:r>
          </a:p>
        </p:txBody>
      </p:sp>
      <p:sp>
        <p:nvSpPr>
          <p:cNvPr id="3" name="Zástupný symbol pro obsah 2"/>
          <p:cNvSpPr>
            <a:spLocks noGrp="1"/>
          </p:cNvSpPr>
          <p:nvPr>
            <p:ph idx="1"/>
          </p:nvPr>
        </p:nvSpPr>
        <p:spPr>
          <a:xfrm>
            <a:off x="1025914" y="1700808"/>
            <a:ext cx="7315200" cy="4267200"/>
          </a:xfrm>
        </p:spPr>
        <p:txBody>
          <a:bodyPr>
            <a:normAutofit fontScale="85000" lnSpcReduction="20000"/>
          </a:bodyPr>
          <a:lstStyle/>
          <a:p>
            <a:pPr>
              <a:buFont typeface="Wingdings" panose="05000000000000000000" pitchFamily="2" charset="2"/>
              <a:buChar char="§"/>
            </a:pPr>
            <a:r>
              <a:rPr lang="cs-CZ" dirty="0"/>
              <a:t>studujících kombinovaného studia oboru vzdělávání dospělých  (vyplněno 50 dotazníků)</a:t>
            </a:r>
          </a:p>
          <a:p>
            <a:pPr>
              <a:buFont typeface="Wingdings" panose="05000000000000000000" pitchFamily="2" charset="2"/>
              <a:buChar char="§"/>
            </a:pPr>
            <a:r>
              <a:rPr lang="cs-CZ" dirty="0"/>
              <a:t>složení skupiny:</a:t>
            </a:r>
          </a:p>
          <a:p>
            <a:pPr>
              <a:buFont typeface="Wingdings" panose="05000000000000000000" pitchFamily="2" charset="2"/>
              <a:buChar char="§"/>
            </a:pPr>
            <a:r>
              <a:rPr lang="cs-CZ" dirty="0"/>
              <a:t>převaha žen (92%)</a:t>
            </a:r>
          </a:p>
          <a:p>
            <a:pPr>
              <a:buFont typeface="Wingdings" panose="05000000000000000000" pitchFamily="2" charset="2"/>
              <a:buChar char="§"/>
            </a:pPr>
            <a:r>
              <a:rPr lang="cs-CZ" dirty="0"/>
              <a:t>věková struktura:</a:t>
            </a:r>
          </a:p>
          <a:p>
            <a:pPr>
              <a:buFont typeface="Wingdings" panose="05000000000000000000" pitchFamily="2" charset="2"/>
              <a:buChar char="§"/>
            </a:pPr>
            <a:r>
              <a:rPr lang="cs-CZ" dirty="0"/>
              <a:t>20-30 - 42%</a:t>
            </a:r>
          </a:p>
          <a:p>
            <a:pPr>
              <a:buFont typeface="Wingdings" panose="05000000000000000000" pitchFamily="2" charset="2"/>
              <a:buChar char="§"/>
            </a:pPr>
            <a:r>
              <a:rPr lang="cs-CZ" dirty="0"/>
              <a:t>30-40 - 28%</a:t>
            </a:r>
          </a:p>
          <a:p>
            <a:pPr>
              <a:buFont typeface="Wingdings" panose="05000000000000000000" pitchFamily="2" charset="2"/>
              <a:buChar char="§"/>
            </a:pPr>
            <a:r>
              <a:rPr lang="cs-CZ" dirty="0"/>
              <a:t>40-50 - 18%</a:t>
            </a:r>
          </a:p>
          <a:p>
            <a:pPr>
              <a:buFont typeface="Wingdings" panose="05000000000000000000" pitchFamily="2" charset="2"/>
              <a:buChar char="§"/>
            </a:pPr>
            <a:r>
              <a:rPr lang="cs-CZ" dirty="0"/>
              <a:t>50+    -  12%</a:t>
            </a:r>
          </a:p>
          <a:p>
            <a:pPr marL="0" indent="0">
              <a:buNone/>
            </a:pPr>
            <a:endParaRPr lang="cs-CZ" dirty="0"/>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xmlns="" val="2784690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Položené otázky</a:t>
            </a:r>
          </a:p>
        </p:txBody>
      </p:sp>
      <p:sp>
        <p:nvSpPr>
          <p:cNvPr id="3" name="Zástupný symbol pro obsah 2"/>
          <p:cNvSpPr>
            <a:spLocks noGrp="1"/>
          </p:cNvSpPr>
          <p:nvPr>
            <p:ph idx="1"/>
          </p:nvPr>
        </p:nvSpPr>
        <p:spPr>
          <a:xfrm>
            <a:off x="990600" y="1772816"/>
            <a:ext cx="7315200" cy="4267200"/>
          </a:xfrm>
        </p:spPr>
        <p:txBody>
          <a:bodyPr>
            <a:normAutofit fontScale="70000" lnSpcReduction="20000"/>
          </a:bodyPr>
          <a:lstStyle/>
          <a:p>
            <a:pPr>
              <a:buFont typeface="Wingdings" panose="05000000000000000000" pitchFamily="2" charset="2"/>
              <a:buChar char="§"/>
            </a:pPr>
            <a:r>
              <a:rPr lang="cs-CZ" dirty="0"/>
              <a:t>Pokud byste měli studovat e-</a:t>
            </a:r>
            <a:r>
              <a:rPr lang="cs-CZ" dirty="0" err="1"/>
              <a:t>learningový</a:t>
            </a:r>
            <a:r>
              <a:rPr lang="cs-CZ" dirty="0"/>
              <a:t> kurz, jaká podoba kurzu by vám nejvíce vyhovovala? </a:t>
            </a:r>
          </a:p>
          <a:p>
            <a:pPr>
              <a:buFont typeface="Wingdings" panose="05000000000000000000" pitchFamily="2" charset="2"/>
              <a:buChar char="§"/>
            </a:pPr>
            <a:r>
              <a:rPr lang="cs-CZ" dirty="0"/>
              <a:t>Považujete </a:t>
            </a:r>
            <a:r>
              <a:rPr lang="cs-CZ" dirty="0" err="1"/>
              <a:t>považujete</a:t>
            </a:r>
            <a:r>
              <a:rPr lang="cs-CZ" dirty="0"/>
              <a:t> e-</a:t>
            </a:r>
            <a:r>
              <a:rPr lang="cs-CZ" dirty="0" err="1"/>
              <a:t>learningové</a:t>
            </a:r>
            <a:r>
              <a:rPr lang="cs-CZ" dirty="0"/>
              <a:t> vzdělávání za přínosné?</a:t>
            </a:r>
          </a:p>
          <a:p>
            <a:pPr lvl="0">
              <a:buFont typeface="Wingdings" panose="05000000000000000000" pitchFamily="2" charset="2"/>
              <a:buChar char="§"/>
            </a:pPr>
            <a:r>
              <a:rPr lang="cs-CZ" dirty="0"/>
              <a:t>Co považujete u e-</a:t>
            </a:r>
            <a:r>
              <a:rPr lang="cs-CZ" dirty="0" err="1"/>
              <a:t>learningu</a:t>
            </a:r>
            <a:r>
              <a:rPr lang="cs-CZ" dirty="0"/>
              <a:t> za pozitiva? Co za negativa?</a:t>
            </a:r>
          </a:p>
          <a:p>
            <a:pPr lvl="0">
              <a:buFont typeface="Wingdings" panose="05000000000000000000" pitchFamily="2" charset="2"/>
              <a:buChar char="§"/>
            </a:pPr>
            <a:r>
              <a:rPr lang="cs-CZ" dirty="0"/>
              <a:t>Další otázky se týkali cenových aspektů e-</a:t>
            </a:r>
            <a:r>
              <a:rPr lang="cs-CZ" dirty="0" err="1"/>
              <a:t>learningu</a:t>
            </a:r>
            <a:r>
              <a:rPr lang="cs-CZ" dirty="0"/>
              <a:t> a zněly: </a:t>
            </a:r>
          </a:p>
          <a:p>
            <a:pPr lvl="1">
              <a:buFont typeface="Wingdings" panose="05000000000000000000" pitchFamily="2" charset="2"/>
              <a:buChar char="§"/>
            </a:pPr>
            <a:r>
              <a:rPr lang="cs-CZ" dirty="0"/>
              <a:t>Jste ochoten studium e-kurzů platit?</a:t>
            </a:r>
          </a:p>
          <a:p>
            <a:pPr lvl="1">
              <a:buFont typeface="Wingdings" panose="05000000000000000000" pitchFamily="2" charset="2"/>
              <a:buChar char="§"/>
            </a:pPr>
            <a:r>
              <a:rPr lang="cs-CZ" dirty="0"/>
              <a:t>Jakou částku jste ochoten zaplatit za e-</a:t>
            </a:r>
            <a:r>
              <a:rPr lang="cs-CZ" dirty="0" err="1"/>
              <a:t>learningový</a:t>
            </a:r>
            <a:r>
              <a:rPr lang="cs-CZ" dirty="0"/>
              <a:t> kurz?</a:t>
            </a:r>
          </a:p>
          <a:p>
            <a:pPr lvl="0">
              <a:buFont typeface="Wingdings" panose="05000000000000000000" pitchFamily="2" charset="2"/>
              <a:buChar char="§"/>
            </a:pPr>
            <a:r>
              <a:rPr lang="cs-CZ" dirty="0"/>
              <a:t>Na závěr jsme požádali respondenty o návrhy jak e-</a:t>
            </a:r>
            <a:r>
              <a:rPr lang="cs-CZ" dirty="0" err="1"/>
              <a:t>learningové</a:t>
            </a:r>
            <a:r>
              <a:rPr lang="cs-CZ" dirty="0"/>
              <a:t> vzdělávání vylepšit.  </a:t>
            </a:r>
          </a:p>
          <a:p>
            <a:endParaRPr lang="cs-CZ" dirty="0"/>
          </a:p>
        </p:txBody>
      </p:sp>
    </p:spTree>
    <p:extLst>
      <p:ext uri="{BB962C8B-B14F-4D97-AF65-F5344CB8AC3E}">
        <p14:creationId xmlns:p14="http://schemas.microsoft.com/office/powerpoint/2010/main" xmlns="" val="1620132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1">
  <a:themeElements>
    <a:clrScheme name="powerpoint-template-24 6">
      <a:dk1>
        <a:srgbClr val="4D4D4D"/>
      </a:dk1>
      <a:lt1>
        <a:srgbClr val="FFFFFF"/>
      </a:lt1>
      <a:dk2>
        <a:srgbClr val="4D4D4D"/>
      </a:dk2>
      <a:lt2>
        <a:srgbClr val="7FCC6A"/>
      </a:lt2>
      <a:accent1>
        <a:srgbClr val="5DBF62"/>
      </a:accent1>
      <a:accent2>
        <a:srgbClr val="7CCD6F"/>
      </a:accent2>
      <a:accent3>
        <a:srgbClr val="FFFFFF"/>
      </a:accent3>
      <a:accent4>
        <a:srgbClr val="404040"/>
      </a:accent4>
      <a:accent5>
        <a:srgbClr val="B6DCB7"/>
      </a:accent5>
      <a:accent6>
        <a:srgbClr val="70BA64"/>
      </a:accent6>
      <a:hlink>
        <a:srgbClr val="48AE52"/>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C86AA"/>
        </a:lt2>
        <a:accent1>
          <a:srgbClr val="4B782A"/>
        </a:accent1>
        <a:accent2>
          <a:srgbClr val="38AFD0"/>
        </a:accent2>
        <a:accent3>
          <a:srgbClr val="FFFFFF"/>
        </a:accent3>
        <a:accent4>
          <a:srgbClr val="404040"/>
        </a:accent4>
        <a:accent5>
          <a:srgbClr val="B1BEAC"/>
        </a:accent5>
        <a:accent6>
          <a:srgbClr val="329EBC"/>
        </a:accent6>
        <a:hlink>
          <a:srgbClr val="9DBC2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93CB6A"/>
        </a:lt2>
        <a:accent1>
          <a:srgbClr val="71BE5E"/>
        </a:accent1>
        <a:accent2>
          <a:srgbClr val="A0CD6E"/>
        </a:accent2>
        <a:accent3>
          <a:srgbClr val="FFFFFF"/>
        </a:accent3>
        <a:accent4>
          <a:srgbClr val="404040"/>
        </a:accent4>
        <a:accent5>
          <a:srgbClr val="BBDBB6"/>
        </a:accent5>
        <a:accent6>
          <a:srgbClr val="91BA63"/>
        </a:accent6>
        <a:hlink>
          <a:srgbClr val="6BAB4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7FCC6A"/>
        </a:lt2>
        <a:accent1>
          <a:srgbClr val="5DBF62"/>
        </a:accent1>
        <a:accent2>
          <a:srgbClr val="7CCD6F"/>
        </a:accent2>
        <a:accent3>
          <a:srgbClr val="FFFFFF"/>
        </a:accent3>
        <a:accent4>
          <a:srgbClr val="404040"/>
        </a:accent4>
        <a:accent5>
          <a:srgbClr val="B6DCB7"/>
        </a:accent5>
        <a:accent6>
          <a:srgbClr val="70BA64"/>
        </a:accent6>
        <a:hlink>
          <a:srgbClr val="48AE52"/>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otiv1" id="{83A95FA4-169A-4CC4-AEB2-E10B66A119A9}" vid="{01B9AB4E-D4EA-4706-B627-E2F143074DF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Motiv1</Template>
  <TotalTime>226</TotalTime>
  <Words>790</Words>
  <Application>Microsoft Office PowerPoint</Application>
  <PresentationFormat>On-screen Show (4:3)</PresentationFormat>
  <Paragraphs>107</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Motiv1</vt:lpstr>
      <vt:lpstr> Ideální e-learningový kurz??   Víme co chceme? </vt:lpstr>
      <vt:lpstr>Nápověda</vt:lpstr>
      <vt:lpstr>Digitální média ve vzdělávání</vt:lpstr>
      <vt:lpstr>Manfred Spitzer - Digitální demence</vt:lpstr>
      <vt:lpstr>Životní dráha technologií</vt:lpstr>
      <vt:lpstr>Jak se tedy dostat do etapy produktivity?</vt:lpstr>
      <vt:lpstr>Jaké jsou tedy představy, potřeby, požadavky uživatelů, ale možná i zadavatelů e-learningových kurzů. </vt:lpstr>
      <vt:lpstr>Respondenti</vt:lpstr>
      <vt:lpstr>Položené otázky</vt:lpstr>
      <vt:lpstr>Slide 10</vt:lpstr>
      <vt:lpstr>Kolikrát jste absolvovali e-kurz</vt:lpstr>
      <vt:lpstr> </vt:lpstr>
      <vt:lpstr> Postoj k e-learningu, názory na výhody a nevýhody  </vt:lpstr>
      <vt:lpstr> Postoj k e-learningu, názory na výhody a nevýhody  </vt:lpstr>
      <vt:lpstr>Slide 15</vt:lpstr>
      <vt:lpstr>Jaká podoba kurzu by vám nejvíce vyhovovala? </vt:lpstr>
      <vt:lpstr>Jaká podoba kurzu by vám nejvíce vyhovovala? </vt:lpstr>
      <vt:lpstr>Slide 18</vt:lpstr>
      <vt:lpstr>Co vadí – některé postřehy</vt:lpstr>
      <vt:lpstr>Malé poučení </vt:lpstr>
      <vt:lpstr>Za co to všechno vyřešit </vt:lpstr>
      <vt:lpstr>Slide 22</vt:lpstr>
      <vt:lpstr>Pro srovnání</vt:lpstr>
      <vt:lpstr>Závěrem</vt:lpstr>
      <vt:lpstr>Závěrem</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Ideální e-learningový kurz??  Víme co chceme?  </dc:title>
  <dc:creator>Bohumír Fiala</dc:creator>
  <cp:lastModifiedBy>Lubica</cp:lastModifiedBy>
  <cp:revision>27</cp:revision>
  <cp:lastPrinted>2016-10-17T18:04:42Z</cp:lastPrinted>
  <dcterms:created xsi:type="dcterms:W3CDTF">2016-10-15T11:23:16Z</dcterms:created>
  <dcterms:modified xsi:type="dcterms:W3CDTF">2016-10-18T15:37:35Z</dcterms:modified>
</cp:coreProperties>
</file>