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304" r:id="rId4"/>
    <p:sldId id="283" r:id="rId5"/>
    <p:sldId id="305" r:id="rId6"/>
    <p:sldId id="287" r:id="rId7"/>
    <p:sldId id="306" r:id="rId8"/>
    <p:sldId id="308" r:id="rId9"/>
    <p:sldId id="298" r:id="rId10"/>
    <p:sldId id="309" r:id="rId11"/>
    <p:sldId id="310" r:id="rId12"/>
    <p:sldId id="311" r:id="rId13"/>
    <p:sldId id="312" r:id="rId14"/>
    <p:sldId id="296" r:id="rId15"/>
    <p:sldId id="291" r:id="rId16"/>
    <p:sldId id="297" r:id="rId17"/>
    <p:sldId id="303" r:id="rId18"/>
    <p:sldId id="279" r:id="rId19"/>
    <p:sldId id="30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366" userDrawn="1">
          <p15:clr>
            <a:srgbClr val="A4A3A4"/>
          </p15:clr>
        </p15:guide>
        <p15:guide id="3" orient="horz" pos="3498" userDrawn="1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7" pos="5579" userDrawn="1">
          <p15:clr>
            <a:srgbClr val="A4A3A4"/>
          </p15:clr>
        </p15:guide>
        <p15:guide id="8" userDrawn="1">
          <p15:clr>
            <a:srgbClr val="A4A3A4"/>
          </p15:clr>
        </p15:guide>
        <p15:guide id="9" pos="158" userDrawn="1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00287D"/>
    <a:srgbClr val="415793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6" autoAdjust="0"/>
    <p:restoredTop sz="96761" autoAdjust="0"/>
  </p:normalViewPr>
  <p:slideViewPr>
    <p:cSldViewPr snapToGrid="0">
      <p:cViewPr varScale="1">
        <p:scale>
          <a:sx n="100" d="100"/>
          <a:sy n="100" d="100"/>
        </p:scale>
        <p:origin x="846" y="90"/>
      </p:cViewPr>
      <p:guideLst>
        <p:guide orient="horz" pos="1120"/>
        <p:guide orient="horz" pos="1366"/>
        <p:guide orient="horz" pos="3498"/>
        <p:guide orient="horz" pos="3861"/>
        <p:guide orient="horz" pos="3944"/>
        <p:guide pos="5579"/>
        <p:guide/>
        <p:guide pos="158"/>
        <p:guide pos="297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dirty="0" err="1" smtClean="0"/>
              <a:t>Zamereni</a:t>
            </a:r>
            <a:r>
              <a:rPr lang="cs-CZ" sz="1100" dirty="0" smtClean="0"/>
              <a:t> práce je </a:t>
            </a:r>
            <a:r>
              <a:rPr lang="cs-CZ" sz="1100" dirty="0" err="1" smtClean="0"/>
              <a:t>smerovano</a:t>
            </a:r>
            <a:r>
              <a:rPr lang="cs-CZ" sz="1100" dirty="0" smtClean="0"/>
              <a:t> do oblasti aplikace…</a:t>
            </a:r>
          </a:p>
          <a:p>
            <a:endParaRPr lang="cs-CZ" sz="1100" dirty="0" smtClean="0"/>
          </a:p>
          <a:p>
            <a:r>
              <a:rPr lang="cs-CZ" sz="1100" dirty="0" smtClean="0"/>
              <a:t>3</a:t>
            </a:r>
            <a:r>
              <a:rPr lang="cs-CZ" sz="1100" baseline="0" dirty="0" smtClean="0"/>
              <a:t> </a:t>
            </a:r>
            <a:r>
              <a:rPr lang="cs-CZ" sz="1100" baseline="0" dirty="0" err="1" smtClean="0"/>
              <a:t>logicke</a:t>
            </a:r>
            <a:r>
              <a:rPr lang="cs-CZ" sz="1100" baseline="0" dirty="0" smtClean="0"/>
              <a:t> celky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1 - Z pohledu </a:t>
            </a:r>
            <a:r>
              <a:rPr lang="cs-CZ" sz="1100" dirty="0" err="1" smtClean="0"/>
              <a:t>mapovani</a:t>
            </a:r>
            <a:r>
              <a:rPr lang="cs-CZ" sz="1100" dirty="0" smtClean="0"/>
              <a:t> kurikula, je </a:t>
            </a:r>
            <a:r>
              <a:rPr lang="cs-CZ" sz="1100" dirty="0" err="1" smtClean="0"/>
              <a:t>nezbytne</a:t>
            </a:r>
            <a:r>
              <a:rPr lang="cs-CZ" sz="1100" baseline="0" dirty="0" smtClean="0"/>
              <a:t> </a:t>
            </a:r>
            <a:r>
              <a:rPr lang="cs-CZ" sz="1100" baseline="0" dirty="0" err="1" smtClean="0"/>
              <a:t>zacit</a:t>
            </a:r>
            <a:r>
              <a:rPr lang="cs-CZ" sz="1100" baseline="0" dirty="0" smtClean="0"/>
              <a:t> </a:t>
            </a:r>
            <a:r>
              <a:rPr lang="cs-CZ" sz="1100" baseline="0" dirty="0" err="1" smtClean="0"/>
              <a:t>pochopenim</a:t>
            </a:r>
            <a:r>
              <a:rPr lang="cs-CZ" sz="1100" baseline="0" dirty="0" smtClean="0"/>
              <a:t>, z jakých komponent… Je </a:t>
            </a:r>
            <a:r>
              <a:rPr lang="cs-CZ" sz="1100" baseline="0" dirty="0" err="1" smtClean="0"/>
              <a:t>nutne</a:t>
            </a:r>
            <a:r>
              <a:rPr lang="cs-CZ" sz="1100" baseline="0" dirty="0" smtClean="0"/>
              <a:t> systematicky popsat</a:t>
            </a:r>
          </a:p>
          <a:p>
            <a:endParaRPr lang="cs-CZ" sz="1100" baseline="0" dirty="0" smtClean="0"/>
          </a:p>
          <a:p>
            <a:r>
              <a:rPr lang="cs-CZ" sz="1100" baseline="0" dirty="0" smtClean="0"/>
              <a:t>2 – </a:t>
            </a:r>
            <a:r>
              <a:rPr lang="cs-CZ" sz="1100" baseline="0" dirty="0" err="1" smtClean="0"/>
              <a:t>Navrh</a:t>
            </a:r>
            <a:r>
              <a:rPr lang="cs-CZ" sz="1100" baseline="0" dirty="0" smtClean="0"/>
              <a:t>, </a:t>
            </a:r>
            <a:r>
              <a:rPr lang="cs-CZ" sz="1100" baseline="0" dirty="0" err="1" smtClean="0"/>
              <a:t>vyvoj</a:t>
            </a:r>
            <a:r>
              <a:rPr lang="cs-CZ" sz="1100" baseline="0" dirty="0" smtClean="0"/>
              <a:t>, </a:t>
            </a:r>
            <a:r>
              <a:rPr lang="cs-CZ" sz="1100" baseline="0" dirty="0" err="1" smtClean="0"/>
              <a:t>testovani</a:t>
            </a:r>
            <a:r>
              <a:rPr lang="cs-CZ" sz="1100" baseline="0" dirty="0" smtClean="0"/>
              <a:t> a implementace…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cs-CZ" sz="11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s-CZ" sz="1100" baseline="0" dirty="0" smtClean="0"/>
              <a:t>3 – </a:t>
            </a:r>
            <a:r>
              <a:rPr lang="cs-CZ" sz="1100" baseline="0" dirty="0" err="1" smtClean="0"/>
              <a:t>Spada</a:t>
            </a:r>
            <a:r>
              <a:rPr lang="cs-CZ" sz="1100" baseline="0" dirty="0" smtClean="0"/>
              <a:t> </a:t>
            </a:r>
            <a:r>
              <a:rPr lang="cs-CZ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 v </a:t>
            </a:r>
            <a:r>
              <a:rPr lang="cs-CZ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soucasnosti</a:t>
            </a:r>
            <a:r>
              <a:rPr lang="cs-CZ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rapidne</a:t>
            </a:r>
            <a:r>
              <a:rPr lang="cs-CZ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rozvijici</a:t>
            </a:r>
            <a:r>
              <a:rPr lang="cs-CZ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</a:t>
            </a:r>
            <a:r>
              <a:rPr lang="cs-CZ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nové</a:t>
            </a:r>
            <a:r>
              <a:rPr lang="cs-CZ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1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vedni</a:t>
            </a:r>
            <a:r>
              <a:rPr lang="cs-CZ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obory …</a:t>
            </a:r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B47CF-5072-4EAA-83F2-D10334C8FC1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59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PostgreSQL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databazi</a:t>
            </a:r>
            <a:r>
              <a:rPr lang="cs-CZ" baseline="0" dirty="0" smtClean="0"/>
              <a:t> je </a:t>
            </a:r>
            <a:r>
              <a:rPr lang="cs-CZ" baseline="0" dirty="0" err="1" smtClean="0"/>
              <a:t>vybudovan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modularni</a:t>
            </a:r>
            <a:r>
              <a:rPr lang="cs-CZ" baseline="0" dirty="0" smtClean="0"/>
              <a:t> systém pro </a:t>
            </a:r>
            <a:r>
              <a:rPr lang="cs-CZ" baseline="0" dirty="0" err="1" smtClean="0"/>
              <a:t>spravu</a:t>
            </a:r>
            <a:r>
              <a:rPr lang="cs-CZ" baseline="0" dirty="0" smtClean="0"/>
              <a:t> kurikula OPTIMED.</a:t>
            </a:r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B47CF-5072-4EAA-83F2-D10334C8FC1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115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B47CF-5072-4EAA-83F2-D10334C8FC1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94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US" altLang="cs-CZ" noProof="0" dirty="0" err="1" smtClean="0"/>
              <a:t>Kliknutím</a:t>
            </a:r>
            <a:r>
              <a:rPr lang="en-US" altLang="cs-CZ" noProof="0" dirty="0" smtClean="0"/>
              <a:t> </a:t>
            </a:r>
            <a:r>
              <a:rPr lang="en-US" altLang="cs-CZ" noProof="0" dirty="0" err="1" smtClean="0"/>
              <a:t>lze</a:t>
            </a:r>
            <a:r>
              <a:rPr lang="en-US" altLang="cs-CZ" noProof="0" dirty="0" smtClean="0"/>
              <a:t> </a:t>
            </a:r>
            <a:r>
              <a:rPr lang="en-US" altLang="cs-CZ" noProof="0" dirty="0" err="1" smtClean="0"/>
              <a:t>upravit</a:t>
            </a:r>
            <a:r>
              <a:rPr lang="en-US" altLang="cs-CZ" noProof="0" dirty="0" smtClean="0"/>
              <a:t> </a:t>
            </a:r>
            <a:r>
              <a:rPr lang="en-US" altLang="cs-CZ" noProof="0" dirty="0" err="1" smtClean="0"/>
              <a:t>styl</a:t>
            </a:r>
            <a:r>
              <a:rPr lang="en-US" altLang="cs-CZ" noProof="0" dirty="0" smtClean="0"/>
              <a:t>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5775960"/>
            <a:ext cx="863657" cy="815400"/>
          </a:xfrm>
          <a:prstGeom prst="rect">
            <a:avLst/>
          </a:prstGeom>
        </p:spPr>
      </p:pic>
      <p:pic>
        <p:nvPicPr>
          <p:cNvPr id="7" name="Picture 2" descr="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47" y="6004560"/>
            <a:ext cx="2091128" cy="51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31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err="1" smtClean="0"/>
              <a:t>Druhá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6431912"/>
            <a:ext cx="153572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pic>
        <p:nvPicPr>
          <p:cNvPr id="6" name="Picture 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6431912"/>
            <a:ext cx="153572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5254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6431912"/>
            <a:ext cx="153572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22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dirty="0" err="1" smtClean="0"/>
              <a:t>Klepnutím</a:t>
            </a:r>
            <a:r>
              <a:rPr lang="en-US" altLang="cs-CZ" noProof="0" dirty="0" smtClean="0"/>
              <a:t> </a:t>
            </a:r>
            <a:r>
              <a:rPr lang="en-US" altLang="cs-CZ" noProof="0" dirty="0" err="1" smtClean="0"/>
              <a:t>lze</a:t>
            </a:r>
            <a:r>
              <a:rPr lang="en-US" altLang="cs-CZ" noProof="0" dirty="0" smtClean="0"/>
              <a:t> </a:t>
            </a:r>
            <a:r>
              <a:rPr lang="en-US" altLang="cs-CZ" noProof="0" dirty="0" err="1" smtClean="0"/>
              <a:t>upravit</a:t>
            </a:r>
            <a:r>
              <a:rPr lang="en-US" altLang="cs-CZ" noProof="0" dirty="0" smtClean="0"/>
              <a:t> </a:t>
            </a:r>
            <a:r>
              <a:rPr lang="en-US" altLang="cs-CZ" noProof="0" dirty="0" err="1" smtClean="0"/>
              <a:t>styl</a:t>
            </a:r>
            <a:r>
              <a:rPr lang="en-US" altLang="cs-CZ" noProof="0" dirty="0" smtClean="0"/>
              <a:t> </a:t>
            </a:r>
            <a:r>
              <a:rPr lang="en-US" altLang="cs-CZ" noProof="0" dirty="0" err="1" smtClean="0"/>
              <a:t>předlohy</a:t>
            </a:r>
            <a:r>
              <a:rPr lang="en-US" altLang="cs-CZ" noProof="0" dirty="0" smtClean="0"/>
              <a:t> </a:t>
            </a:r>
            <a:r>
              <a:rPr lang="en-US" altLang="cs-CZ" noProof="0" dirty="0" err="1" smtClean="0"/>
              <a:t>nadpisů</a:t>
            </a:r>
            <a:r>
              <a:rPr lang="en-US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2"/>
            <a:ext cx="8082321" cy="429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dirty="0" err="1" smtClean="0"/>
              <a:t>Klepnutím</a:t>
            </a:r>
            <a:r>
              <a:rPr lang="en-US" altLang="cs-CZ" noProof="0" dirty="0" smtClean="0"/>
              <a:t> </a:t>
            </a:r>
            <a:r>
              <a:rPr lang="en-US" altLang="cs-CZ" noProof="0" dirty="0" err="1" smtClean="0"/>
              <a:t>lze</a:t>
            </a:r>
            <a:r>
              <a:rPr lang="en-US" altLang="cs-CZ" noProof="0" dirty="0" smtClean="0"/>
              <a:t> </a:t>
            </a:r>
            <a:r>
              <a:rPr lang="en-US" altLang="cs-CZ" noProof="0" dirty="0" err="1" smtClean="0"/>
              <a:t>upravit</a:t>
            </a:r>
            <a:r>
              <a:rPr lang="en-US" altLang="cs-CZ" noProof="0" dirty="0" smtClean="0"/>
              <a:t> </a:t>
            </a:r>
            <a:r>
              <a:rPr lang="en-US" altLang="cs-CZ" noProof="0" dirty="0" err="1" smtClean="0"/>
              <a:t>styly</a:t>
            </a:r>
            <a:r>
              <a:rPr lang="en-US" altLang="cs-CZ" noProof="0" dirty="0" smtClean="0"/>
              <a:t> </a:t>
            </a:r>
            <a:r>
              <a:rPr lang="en-US" altLang="cs-CZ" noProof="0" dirty="0" err="1" smtClean="0"/>
              <a:t>předlohy</a:t>
            </a:r>
            <a:r>
              <a:rPr lang="en-US" altLang="cs-CZ" noProof="0" dirty="0" smtClean="0"/>
              <a:t> </a:t>
            </a:r>
            <a:r>
              <a:rPr lang="en-US" altLang="cs-CZ" noProof="0" dirty="0" err="1" smtClean="0"/>
              <a:t>textu</a:t>
            </a:r>
            <a:r>
              <a:rPr lang="en-US" altLang="cs-CZ" noProof="0" dirty="0" smtClean="0"/>
              <a:t>.</a:t>
            </a:r>
          </a:p>
          <a:p>
            <a:pPr lvl="1"/>
            <a:r>
              <a:rPr lang="en-US" altLang="cs-CZ" noProof="0" dirty="0" err="1" smtClean="0"/>
              <a:t>Druhá</a:t>
            </a:r>
            <a:r>
              <a:rPr lang="en-US" altLang="cs-CZ" noProof="0" dirty="0" smtClean="0"/>
              <a:t> </a:t>
            </a:r>
            <a:r>
              <a:rPr lang="en-US" altLang="cs-CZ" noProof="0" dirty="0" err="1" smtClean="0"/>
              <a:t>úroveň</a:t>
            </a:r>
            <a:endParaRPr lang="en-US" altLang="cs-CZ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7" r:id="rId3"/>
    <p:sldLayoutId id="2147483666" r:id="rId4"/>
    <p:sldLayoutId id="2147483668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8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8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8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8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8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8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emf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23" Type="http://schemas.openxmlformats.org/officeDocument/2006/relationships/image" Target="../media/image34.gif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8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954807"/>
            <a:ext cx="8362467" cy="1129289"/>
          </a:xfrm>
        </p:spPr>
        <p:txBody>
          <a:bodyPr/>
          <a:lstStyle/>
          <a:p>
            <a:r>
              <a:rPr lang="cs-CZ" dirty="0"/>
              <a:t>Analýza a interaktivní reporting nad medicinským kurikulem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03238" y="4339914"/>
            <a:ext cx="6817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cs-CZ" sz="2000" dirty="0"/>
              <a:t>Martin </a:t>
            </a:r>
            <a:r>
              <a:rPr lang="en-US" altLang="cs-CZ" sz="2000" dirty="0" smtClean="0"/>
              <a:t>Komenda</a:t>
            </a:r>
            <a:endParaRPr lang="cs-CZ" alt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Přímá spojnice se šipkou 92"/>
          <p:cNvCxnSpPr/>
          <p:nvPr/>
        </p:nvCxnSpPr>
        <p:spPr>
          <a:xfrm flipH="1" flipV="1">
            <a:off x="1097521" y="4566914"/>
            <a:ext cx="7815" cy="97200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3" name="Skupina 1042"/>
          <p:cNvGrpSpPr/>
          <p:nvPr/>
        </p:nvGrpSpPr>
        <p:grpSpPr>
          <a:xfrm>
            <a:off x="54925" y="1141034"/>
            <a:ext cx="3855932" cy="3364438"/>
            <a:chOff x="141638" y="1141034"/>
            <a:chExt cx="3855932" cy="3364438"/>
          </a:xfrm>
        </p:grpSpPr>
        <p:sp>
          <p:nvSpPr>
            <p:cNvPr id="103" name="Obdélník 102"/>
            <p:cNvSpPr/>
            <p:nvPr/>
          </p:nvSpPr>
          <p:spPr>
            <a:xfrm>
              <a:off x="145614" y="1164487"/>
              <a:ext cx="3850947" cy="269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>
                <a:latin typeface="Skolar Latin Pro" panose="02000603040300000004" pitchFamily="50" charset="0"/>
              </a:endParaRPr>
            </a:p>
          </p:txBody>
        </p:sp>
        <p:grpSp>
          <p:nvGrpSpPr>
            <p:cNvPr id="58" name="Skupina 57"/>
            <p:cNvGrpSpPr/>
            <p:nvPr/>
          </p:nvGrpSpPr>
          <p:grpSpPr>
            <a:xfrm>
              <a:off x="141638" y="1141034"/>
              <a:ext cx="3854824" cy="3102720"/>
              <a:chOff x="0" y="567813"/>
              <a:chExt cx="3854824" cy="3102720"/>
            </a:xfrm>
          </p:grpSpPr>
          <p:sp>
            <p:nvSpPr>
              <p:cNvPr id="59" name="Obdélník 58"/>
              <p:cNvSpPr/>
              <p:nvPr/>
            </p:nvSpPr>
            <p:spPr>
              <a:xfrm>
                <a:off x="0" y="856383"/>
                <a:ext cx="3854824" cy="28141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Skolar Latin Pro" panose="02000603040300000004" pitchFamily="50" charset="0"/>
                </a:endParaRPr>
              </a:p>
            </p:txBody>
          </p:sp>
          <p:sp>
            <p:nvSpPr>
              <p:cNvPr id="60" name="TextovéPole 59"/>
              <p:cNvSpPr txBox="1"/>
              <p:nvPr/>
            </p:nvSpPr>
            <p:spPr>
              <a:xfrm>
                <a:off x="1004045" y="1380565"/>
                <a:ext cx="1111623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latin typeface="Skolar Latin Pro" panose="02000603040300000004" pitchFamily="50" charset="0"/>
                  </a:rPr>
                  <a:t>LU</a:t>
                </a:r>
                <a:endParaRPr lang="cs-CZ" dirty="0">
                  <a:latin typeface="Skolar Latin Pro" panose="02000603040300000004" pitchFamily="50" charset="0"/>
                </a:endParaRPr>
              </a:p>
            </p:txBody>
          </p:sp>
          <p:sp>
            <p:nvSpPr>
              <p:cNvPr id="61" name="TextovéPole 60"/>
              <p:cNvSpPr txBox="1"/>
              <p:nvPr/>
            </p:nvSpPr>
            <p:spPr>
              <a:xfrm>
                <a:off x="295833" y="1623851"/>
                <a:ext cx="1111623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latin typeface="Skolar Latin Pro" panose="02000603040300000004" pitchFamily="50" charset="0"/>
                  </a:rPr>
                  <a:t>LU</a:t>
                </a:r>
                <a:endParaRPr lang="cs-CZ" dirty="0">
                  <a:latin typeface="Skolar Latin Pro" panose="02000603040300000004" pitchFamily="50" charset="0"/>
                </a:endParaRPr>
              </a:p>
            </p:txBody>
          </p:sp>
          <p:sp>
            <p:nvSpPr>
              <p:cNvPr id="62" name="TextovéPole 61"/>
              <p:cNvSpPr txBox="1"/>
              <p:nvPr/>
            </p:nvSpPr>
            <p:spPr>
              <a:xfrm>
                <a:off x="1559856" y="1819890"/>
                <a:ext cx="1111623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latin typeface="Skolar Latin Pro" panose="02000603040300000004" pitchFamily="50" charset="0"/>
                  </a:rPr>
                  <a:t>LU</a:t>
                </a:r>
                <a:endParaRPr lang="cs-CZ" dirty="0">
                  <a:latin typeface="Skolar Latin Pro" panose="02000603040300000004" pitchFamily="50" charset="0"/>
                </a:endParaRPr>
              </a:p>
            </p:txBody>
          </p:sp>
          <p:sp>
            <p:nvSpPr>
              <p:cNvPr id="63" name="TextovéPole 62"/>
              <p:cNvSpPr txBox="1"/>
              <p:nvPr/>
            </p:nvSpPr>
            <p:spPr>
              <a:xfrm>
                <a:off x="295833" y="2316198"/>
                <a:ext cx="1111623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latin typeface="Skolar Latin Pro" panose="02000603040300000004" pitchFamily="50" charset="0"/>
                  </a:rPr>
                  <a:t>LU</a:t>
                </a:r>
                <a:endParaRPr lang="cs-CZ" dirty="0">
                  <a:latin typeface="Skolar Latin Pro" panose="02000603040300000004" pitchFamily="50" charset="0"/>
                </a:endParaRPr>
              </a:p>
            </p:txBody>
          </p:sp>
          <p:sp>
            <p:nvSpPr>
              <p:cNvPr id="64" name="TextovéPole 63"/>
              <p:cNvSpPr txBox="1"/>
              <p:nvPr/>
            </p:nvSpPr>
            <p:spPr>
              <a:xfrm>
                <a:off x="2321856" y="937253"/>
                <a:ext cx="699246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latin typeface="Skolar Latin Pro" panose="02000603040300000004" pitchFamily="50" charset="0"/>
                  </a:rPr>
                  <a:t>LO</a:t>
                </a:r>
                <a:endParaRPr lang="cs-CZ" dirty="0">
                  <a:latin typeface="Skolar Latin Pro" panose="02000603040300000004" pitchFamily="50" charset="0"/>
                </a:endParaRPr>
              </a:p>
            </p:txBody>
          </p:sp>
          <p:sp>
            <p:nvSpPr>
              <p:cNvPr id="65" name="TextovéPole 64"/>
              <p:cNvSpPr txBox="1"/>
              <p:nvPr/>
            </p:nvSpPr>
            <p:spPr>
              <a:xfrm>
                <a:off x="2321856" y="1380565"/>
                <a:ext cx="699246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latin typeface="Skolar Latin Pro" panose="02000603040300000004" pitchFamily="50" charset="0"/>
                  </a:rPr>
                  <a:t>LO</a:t>
                </a:r>
                <a:endParaRPr lang="cs-CZ" dirty="0">
                  <a:latin typeface="Skolar Latin Pro" panose="02000603040300000004" pitchFamily="50" charset="0"/>
                </a:endParaRPr>
              </a:p>
            </p:txBody>
          </p:sp>
          <p:sp>
            <p:nvSpPr>
              <p:cNvPr id="66" name="TextovéPole 65"/>
              <p:cNvSpPr txBox="1"/>
              <p:nvPr/>
            </p:nvSpPr>
            <p:spPr>
              <a:xfrm>
                <a:off x="3021102" y="937253"/>
                <a:ext cx="699246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latin typeface="Skolar Latin Pro" panose="02000603040300000004" pitchFamily="50" charset="0"/>
                  </a:rPr>
                  <a:t>LO</a:t>
                </a:r>
                <a:endParaRPr lang="cs-CZ" dirty="0">
                  <a:latin typeface="Skolar Latin Pro" panose="02000603040300000004" pitchFamily="50" charset="0"/>
                </a:endParaRPr>
              </a:p>
            </p:txBody>
          </p:sp>
          <p:sp>
            <p:nvSpPr>
              <p:cNvPr id="67" name="TextovéPole 66"/>
              <p:cNvSpPr txBox="1"/>
              <p:nvPr/>
            </p:nvSpPr>
            <p:spPr>
              <a:xfrm>
                <a:off x="3021102" y="1380565"/>
                <a:ext cx="699246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latin typeface="Skolar Latin Pro" panose="02000603040300000004" pitchFamily="50" charset="0"/>
                  </a:rPr>
                  <a:t>LO</a:t>
                </a:r>
                <a:endParaRPr lang="cs-CZ" dirty="0">
                  <a:latin typeface="Skolar Latin Pro" panose="02000603040300000004" pitchFamily="50" charset="0"/>
                </a:endParaRPr>
              </a:p>
            </p:txBody>
          </p:sp>
          <p:sp>
            <p:nvSpPr>
              <p:cNvPr id="68" name="TextovéPole 67"/>
              <p:cNvSpPr txBox="1"/>
              <p:nvPr/>
            </p:nvSpPr>
            <p:spPr>
              <a:xfrm>
                <a:off x="2115667" y="2452408"/>
                <a:ext cx="699246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latin typeface="Skolar Latin Pro" panose="02000603040300000004" pitchFamily="50" charset="0"/>
                  </a:rPr>
                  <a:t>LO</a:t>
                </a:r>
                <a:endParaRPr lang="cs-CZ" dirty="0">
                  <a:latin typeface="Skolar Latin Pro" panose="02000603040300000004" pitchFamily="50" charset="0"/>
                </a:endParaRPr>
              </a:p>
            </p:txBody>
          </p:sp>
          <p:cxnSp>
            <p:nvCxnSpPr>
              <p:cNvPr id="81" name="Pravoúhlá spojnice 80"/>
              <p:cNvCxnSpPr>
                <a:stCxn id="73" idx="3"/>
                <a:endCxn id="67" idx="2"/>
              </p:cNvCxnSpPr>
              <p:nvPr/>
            </p:nvCxnSpPr>
            <p:spPr>
              <a:xfrm flipV="1">
                <a:off x="806820" y="1749897"/>
                <a:ext cx="2563905" cy="1405692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ovéPole 68"/>
              <p:cNvSpPr txBox="1"/>
              <p:nvPr/>
            </p:nvSpPr>
            <p:spPr>
              <a:xfrm>
                <a:off x="2115668" y="2821740"/>
                <a:ext cx="699246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latin typeface="Skolar Latin Pro" panose="02000603040300000004" pitchFamily="50" charset="0"/>
                  </a:rPr>
                  <a:t>LO</a:t>
                </a:r>
                <a:endParaRPr lang="cs-CZ" dirty="0">
                  <a:latin typeface="Skolar Latin Pro" panose="02000603040300000004" pitchFamily="50" charset="0"/>
                </a:endParaRPr>
              </a:p>
            </p:txBody>
          </p:sp>
          <p:sp>
            <p:nvSpPr>
              <p:cNvPr id="70" name="TextovéPole 69"/>
              <p:cNvSpPr txBox="1"/>
              <p:nvPr/>
            </p:nvSpPr>
            <p:spPr>
              <a:xfrm>
                <a:off x="1415271" y="2821740"/>
                <a:ext cx="699246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latin typeface="Skolar Latin Pro" panose="02000603040300000004" pitchFamily="50" charset="0"/>
                  </a:rPr>
                  <a:t>LO</a:t>
                </a:r>
                <a:endParaRPr lang="cs-CZ" dirty="0">
                  <a:latin typeface="Skolar Latin Pro" panose="02000603040300000004" pitchFamily="50" charset="0"/>
                </a:endParaRPr>
              </a:p>
            </p:txBody>
          </p:sp>
          <p:sp>
            <p:nvSpPr>
              <p:cNvPr id="71" name="TextovéPole 70"/>
              <p:cNvSpPr txBox="1"/>
              <p:nvPr/>
            </p:nvSpPr>
            <p:spPr>
              <a:xfrm>
                <a:off x="1416422" y="3196730"/>
                <a:ext cx="699246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latin typeface="Skolar Latin Pro" panose="02000603040300000004" pitchFamily="50" charset="0"/>
                  </a:rPr>
                  <a:t>LO</a:t>
                </a:r>
                <a:endParaRPr lang="cs-CZ" dirty="0">
                  <a:latin typeface="Skolar Latin Pro" panose="02000603040300000004" pitchFamily="50" charset="0"/>
                </a:endParaRPr>
              </a:p>
            </p:txBody>
          </p:sp>
          <p:sp>
            <p:nvSpPr>
              <p:cNvPr id="72" name="TextovéPole 71"/>
              <p:cNvSpPr txBox="1"/>
              <p:nvPr/>
            </p:nvSpPr>
            <p:spPr>
              <a:xfrm>
                <a:off x="107574" y="2598557"/>
                <a:ext cx="699246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latin typeface="Skolar Latin Pro" panose="02000603040300000004" pitchFamily="50" charset="0"/>
                  </a:rPr>
                  <a:t>LO</a:t>
                </a:r>
                <a:endParaRPr lang="cs-CZ" dirty="0">
                  <a:latin typeface="Skolar Latin Pro" panose="02000603040300000004" pitchFamily="50" charset="0"/>
                </a:endParaRPr>
              </a:p>
            </p:txBody>
          </p:sp>
          <p:sp>
            <p:nvSpPr>
              <p:cNvPr id="73" name="TextovéPole 72"/>
              <p:cNvSpPr txBox="1"/>
              <p:nvPr/>
            </p:nvSpPr>
            <p:spPr>
              <a:xfrm>
                <a:off x="107574" y="2970923"/>
                <a:ext cx="699246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latin typeface="Skolar Latin Pro" panose="02000603040300000004" pitchFamily="50" charset="0"/>
                  </a:rPr>
                  <a:t>LO</a:t>
                </a:r>
                <a:endParaRPr lang="cs-CZ" dirty="0">
                  <a:latin typeface="Skolar Latin Pro" panose="02000603040300000004" pitchFamily="50" charset="0"/>
                </a:endParaRPr>
              </a:p>
            </p:txBody>
          </p:sp>
          <p:cxnSp>
            <p:nvCxnSpPr>
              <p:cNvPr id="75" name="Pravoúhlá spojnice 74"/>
              <p:cNvCxnSpPr>
                <a:stCxn id="62" idx="3"/>
                <a:endCxn id="67" idx="2"/>
              </p:cNvCxnSpPr>
              <p:nvPr/>
            </p:nvCxnSpPr>
            <p:spPr>
              <a:xfrm flipV="1">
                <a:off x="2671479" y="1749897"/>
                <a:ext cx="699246" cy="254659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Pravoúhlá spojnice 75"/>
              <p:cNvCxnSpPr/>
              <p:nvPr/>
            </p:nvCxnSpPr>
            <p:spPr>
              <a:xfrm rot="5400000">
                <a:off x="1459105" y="2507016"/>
                <a:ext cx="612000" cy="42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Pravoúhlá spojnice 76"/>
              <p:cNvCxnSpPr>
                <a:stCxn id="60" idx="3"/>
                <a:endCxn id="65" idx="1"/>
              </p:cNvCxnSpPr>
              <p:nvPr/>
            </p:nvCxnSpPr>
            <p:spPr>
              <a:xfrm>
                <a:off x="2115668" y="1565231"/>
                <a:ext cx="206188" cy="12700"/>
              </a:xfrm>
              <a:prstGeom prst="bentConnector3">
                <a:avLst>
                  <a:gd name="adj1" fmla="val 725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Pravoúhlá spojnice 77"/>
              <p:cNvCxnSpPr>
                <a:stCxn id="61" idx="0"/>
                <a:endCxn id="64" idx="1"/>
              </p:cNvCxnSpPr>
              <p:nvPr/>
            </p:nvCxnSpPr>
            <p:spPr>
              <a:xfrm rot="5400000" flipH="1" flipV="1">
                <a:off x="1335784" y="637780"/>
                <a:ext cx="501932" cy="1470211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Pravoúhlá spojnice 78"/>
              <p:cNvCxnSpPr>
                <a:stCxn id="61" idx="1"/>
                <a:endCxn id="68" idx="3"/>
              </p:cNvCxnSpPr>
              <p:nvPr/>
            </p:nvCxnSpPr>
            <p:spPr>
              <a:xfrm rot="10800000" flipH="1" flipV="1">
                <a:off x="295833" y="1808516"/>
                <a:ext cx="2519080" cy="828557"/>
              </a:xfrm>
              <a:prstGeom prst="bentConnector5">
                <a:avLst>
                  <a:gd name="adj1" fmla="val -9075"/>
                  <a:gd name="adj2" fmla="val 50000"/>
                  <a:gd name="adj3" fmla="val 109075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Pravoúhlá spojnice 79"/>
              <p:cNvCxnSpPr>
                <a:stCxn id="63" idx="2"/>
                <a:endCxn id="71" idx="1"/>
              </p:cNvCxnSpPr>
              <p:nvPr/>
            </p:nvCxnSpPr>
            <p:spPr>
              <a:xfrm rot="16200000" flipH="1">
                <a:off x="786100" y="2751074"/>
                <a:ext cx="695866" cy="564777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ovéPole 73"/>
              <p:cNvSpPr txBox="1"/>
              <p:nvPr/>
            </p:nvSpPr>
            <p:spPr>
              <a:xfrm>
                <a:off x="12905" y="567813"/>
                <a:ext cx="265919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sz="1600" dirty="0" smtClean="0">
                    <a:latin typeface="Skolar Latin Pro" panose="02000603040300000004" pitchFamily="50" charset="0"/>
                  </a:rPr>
                  <a:t>Systém pro správu kurikula</a:t>
                </a:r>
                <a:endParaRPr lang="cs-CZ" sz="1600" dirty="0">
                  <a:latin typeface="Skolar Latin Pro" panose="02000603040300000004" pitchFamily="50" charset="0"/>
                </a:endParaRPr>
              </a:p>
            </p:txBody>
          </p:sp>
        </p:grpSp>
        <p:sp>
          <p:nvSpPr>
            <p:cNvPr id="106" name="Obdélník 105"/>
            <p:cNvSpPr/>
            <p:nvPr/>
          </p:nvSpPr>
          <p:spPr>
            <a:xfrm>
              <a:off x="145547" y="4235933"/>
              <a:ext cx="3852023" cy="269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150" dirty="0" smtClean="0">
                  <a:solidFill>
                    <a:schemeClr val="tx1"/>
                  </a:solidFill>
                  <a:latin typeface="Skolar Latin Pro" panose="02000603040300000004" pitchFamily="50" charset="0"/>
                </a:rPr>
                <a:t>LU – výuková jednotka (1 345), LO – výstup z učení (6 974)</a:t>
              </a:r>
              <a:endParaRPr lang="cs-CZ" sz="1150" dirty="0">
                <a:solidFill>
                  <a:schemeClr val="tx1"/>
                </a:solidFill>
                <a:latin typeface="Skolar Latin Pro" panose="02000603040300000004" pitchFamily="50" charset="0"/>
              </a:endParaRPr>
            </a:p>
          </p:txBody>
        </p:sp>
      </p:grpSp>
      <p:grpSp>
        <p:nvGrpSpPr>
          <p:cNvPr id="1041" name="Skupina 1040"/>
          <p:cNvGrpSpPr/>
          <p:nvPr/>
        </p:nvGrpSpPr>
        <p:grpSpPr>
          <a:xfrm>
            <a:off x="4370903" y="1168394"/>
            <a:ext cx="2152560" cy="1705945"/>
            <a:chOff x="4924655" y="1168394"/>
            <a:chExt cx="2152560" cy="1705945"/>
          </a:xfrm>
        </p:grpSpPr>
        <p:sp>
          <p:nvSpPr>
            <p:cNvPr id="83" name="Obdélník 82"/>
            <p:cNvSpPr/>
            <p:nvPr/>
          </p:nvSpPr>
          <p:spPr>
            <a:xfrm>
              <a:off x="4924664" y="1434339"/>
              <a:ext cx="2152551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Skolar Latin Pro" panose="02000603040300000004" pitchFamily="50" charset="0"/>
              </a:endParaRPr>
            </a:p>
          </p:txBody>
        </p:sp>
        <p:sp>
          <p:nvSpPr>
            <p:cNvPr id="105" name="Obdélník 104"/>
            <p:cNvSpPr/>
            <p:nvPr/>
          </p:nvSpPr>
          <p:spPr>
            <a:xfrm>
              <a:off x="4924655" y="1168394"/>
              <a:ext cx="2152556" cy="269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600" dirty="0" smtClean="0">
                  <a:solidFill>
                    <a:schemeClr val="tx1"/>
                  </a:solidFill>
                  <a:latin typeface="Skolar Latin Pro" panose="02000603040300000004" pitchFamily="50" charset="0"/>
                </a:rPr>
                <a:t>Extrakce proměnných</a:t>
              </a:r>
              <a:endParaRPr lang="cs-CZ" sz="1600" dirty="0">
                <a:solidFill>
                  <a:schemeClr val="tx1"/>
                </a:solidFill>
                <a:latin typeface="Skolar Latin Pro" panose="02000603040300000004" pitchFamily="50" charset="0"/>
              </a:endParaRPr>
            </a:p>
          </p:txBody>
        </p:sp>
        <p:pic>
          <p:nvPicPr>
            <p:cNvPr id="1026" name="Picture 2" descr="http://blog.stoneriverelearning.com/wp-content/uploads/2016/02/Introduction-to-SQ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622" y="2375094"/>
              <a:ext cx="895667" cy="303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Obrázek 111" descr="phpPgAdmin - Mozilla Firefox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5" t="21866" r="5214" b="30507"/>
            <a:stretch/>
          </p:blipFill>
          <p:spPr>
            <a:xfrm>
              <a:off x="4972293" y="1510350"/>
              <a:ext cx="937829" cy="3815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3" name="Obrázek 112" descr="phpPgAdmin - Mozilla Firefox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2" t="22411" r="10940" b="24613"/>
            <a:stretch/>
          </p:blipFill>
          <p:spPr>
            <a:xfrm>
              <a:off x="5435764" y="1650220"/>
              <a:ext cx="937831" cy="3756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4" name="Obrázek 113" descr="phpPgAdmin - Mozilla Firefox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9" t="22274" r="35043" b="42645"/>
            <a:stretch/>
          </p:blipFill>
          <p:spPr>
            <a:xfrm>
              <a:off x="5867222" y="1788807"/>
              <a:ext cx="937830" cy="3868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8" name="Obrázek 1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84445" y="2120462"/>
              <a:ext cx="463323" cy="463323"/>
            </a:xfrm>
            <a:prstGeom prst="rect">
              <a:avLst/>
            </a:prstGeom>
          </p:spPr>
        </p:pic>
        <p:pic>
          <p:nvPicPr>
            <p:cNvPr id="1036" name="Picture 12" descr="http://f.tqn.com/y/pcsupport/1/S/h/Y/-/-/xml-fil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556" y="2378800"/>
              <a:ext cx="447347" cy="447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4" name="Šrafovaná šipka doprava 123"/>
          <p:cNvSpPr/>
          <p:nvPr/>
        </p:nvSpPr>
        <p:spPr>
          <a:xfrm>
            <a:off x="3967853" y="2008555"/>
            <a:ext cx="360000" cy="216000"/>
          </a:xfrm>
          <a:prstGeom prst="stripedRightArrow">
            <a:avLst>
              <a:gd name="adj1" fmla="val 50000"/>
              <a:gd name="adj2" fmla="val 763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33" name="Skupina 1032"/>
          <p:cNvGrpSpPr/>
          <p:nvPr/>
        </p:nvGrpSpPr>
        <p:grpSpPr>
          <a:xfrm>
            <a:off x="5567382" y="2902670"/>
            <a:ext cx="2071073" cy="2021124"/>
            <a:chOff x="5845908" y="3020853"/>
            <a:chExt cx="2071073" cy="2021124"/>
          </a:xfrm>
        </p:grpSpPr>
        <p:pic>
          <p:nvPicPr>
            <p:cNvPr id="123" name="Obrázek 12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9" b="21500"/>
            <a:stretch/>
          </p:blipFill>
          <p:spPr>
            <a:xfrm>
              <a:off x="5845908" y="3204309"/>
              <a:ext cx="2071073" cy="1516184"/>
            </a:xfrm>
            <a:prstGeom prst="rect">
              <a:avLst/>
            </a:prstGeom>
          </p:spPr>
        </p:pic>
        <p:grpSp>
          <p:nvGrpSpPr>
            <p:cNvPr id="125" name="Skupina 124"/>
            <p:cNvGrpSpPr/>
            <p:nvPr/>
          </p:nvGrpSpPr>
          <p:grpSpPr>
            <a:xfrm>
              <a:off x="6223627" y="3020853"/>
              <a:ext cx="1317018" cy="371791"/>
              <a:chOff x="6106397" y="3028670"/>
              <a:chExt cx="1317018" cy="371791"/>
            </a:xfrm>
          </p:grpSpPr>
          <p:sp>
            <p:nvSpPr>
              <p:cNvPr id="128" name="Šrafovaná šipka doprava 127"/>
              <p:cNvSpPr/>
              <p:nvPr/>
            </p:nvSpPr>
            <p:spPr>
              <a:xfrm rot="3282408">
                <a:off x="6034397" y="3112461"/>
                <a:ext cx="360000" cy="216000"/>
              </a:xfrm>
              <a:prstGeom prst="stripedRightArrow">
                <a:avLst>
                  <a:gd name="adj1" fmla="val 50000"/>
                  <a:gd name="adj2" fmla="val 76316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0" name="Šrafovaná šipka doprava 129"/>
              <p:cNvSpPr/>
              <p:nvPr/>
            </p:nvSpPr>
            <p:spPr>
              <a:xfrm rot="6933414">
                <a:off x="7135415" y="3100670"/>
                <a:ext cx="360000" cy="216000"/>
              </a:xfrm>
              <a:prstGeom prst="stripedRightArrow">
                <a:avLst>
                  <a:gd name="adj1" fmla="val 50000"/>
                  <a:gd name="adj2" fmla="val 76316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27" name="Obdélník 126"/>
            <p:cNvSpPr/>
            <p:nvPr/>
          </p:nvSpPr>
          <p:spPr>
            <a:xfrm>
              <a:off x="6063305" y="3380629"/>
              <a:ext cx="170033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cs-CZ" sz="1400" dirty="0" smtClean="0">
                  <a:latin typeface="Skolar Latin Pro" panose="02000603040300000004" pitchFamily="50" charset="0"/>
                </a:rPr>
                <a:t>Předzpracování dat</a:t>
              </a:r>
              <a:endParaRPr lang="cs-CZ" sz="1400" dirty="0">
                <a:latin typeface="Skolar Latin Pro" panose="02000603040300000004" pitchFamily="50" charset="0"/>
              </a:endParaRPr>
            </a:p>
          </p:txBody>
        </p:sp>
        <p:sp>
          <p:nvSpPr>
            <p:cNvPr id="138" name="Šrafovaná šipka doprava 137"/>
            <p:cNvSpPr/>
            <p:nvPr/>
          </p:nvSpPr>
          <p:spPr>
            <a:xfrm rot="5400000">
              <a:off x="6713660" y="4753977"/>
              <a:ext cx="360000" cy="216000"/>
            </a:xfrm>
            <a:prstGeom prst="stripedRightArrow">
              <a:avLst>
                <a:gd name="adj1" fmla="val 50000"/>
                <a:gd name="adj2" fmla="val 7631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40" name="Obrázek 139"/>
            <p:cNvPicPr>
              <a:picLocks noChangeAspect="1"/>
            </p:cNvPicPr>
            <p:nvPr/>
          </p:nvPicPr>
          <p:blipFill rotWithShape="1">
            <a:blip r:embed="rId10"/>
            <a:srcRect l="36087" t="38477" r="49993" b="13629"/>
            <a:stretch/>
          </p:blipFill>
          <p:spPr>
            <a:xfrm rot="20859671">
              <a:off x="6524684" y="3703066"/>
              <a:ext cx="290553" cy="248895"/>
            </a:xfrm>
            <a:prstGeom prst="rect">
              <a:avLst/>
            </a:prstGeom>
          </p:spPr>
        </p:pic>
        <p:pic>
          <p:nvPicPr>
            <p:cNvPr id="143" name="Obrázek 142"/>
            <p:cNvPicPr>
              <a:picLocks noChangeAspect="1"/>
            </p:cNvPicPr>
            <p:nvPr/>
          </p:nvPicPr>
          <p:blipFill rotWithShape="1">
            <a:blip r:embed="rId10"/>
            <a:srcRect l="36087" t="38477" r="49993" b="13629"/>
            <a:stretch/>
          </p:blipFill>
          <p:spPr>
            <a:xfrm rot="1479200">
              <a:off x="6927176" y="3769495"/>
              <a:ext cx="290553" cy="248895"/>
            </a:xfrm>
            <a:prstGeom prst="rect">
              <a:avLst/>
            </a:prstGeom>
          </p:spPr>
        </p:pic>
        <p:pic>
          <p:nvPicPr>
            <p:cNvPr id="144" name="Obrázek 143"/>
            <p:cNvPicPr>
              <a:picLocks noChangeAspect="1"/>
            </p:cNvPicPr>
            <p:nvPr/>
          </p:nvPicPr>
          <p:blipFill rotWithShape="1">
            <a:blip r:embed="rId10"/>
            <a:srcRect l="36087" t="38477" r="49993" b="13629"/>
            <a:stretch/>
          </p:blipFill>
          <p:spPr>
            <a:xfrm rot="198078">
              <a:off x="6712697" y="4023582"/>
              <a:ext cx="229537" cy="196627"/>
            </a:xfrm>
            <a:prstGeom prst="rect">
              <a:avLst/>
            </a:prstGeom>
          </p:spPr>
        </p:pic>
        <p:pic>
          <p:nvPicPr>
            <p:cNvPr id="145" name="Obrázek 144"/>
            <p:cNvPicPr>
              <a:picLocks noChangeAspect="1"/>
            </p:cNvPicPr>
            <p:nvPr/>
          </p:nvPicPr>
          <p:blipFill rotWithShape="1">
            <a:blip r:embed="rId10"/>
            <a:srcRect l="36087" t="38477" r="49993" b="13629"/>
            <a:stretch/>
          </p:blipFill>
          <p:spPr>
            <a:xfrm rot="1142683">
              <a:off x="6799741" y="4335774"/>
              <a:ext cx="195164" cy="167182"/>
            </a:xfrm>
            <a:prstGeom prst="rect">
              <a:avLst/>
            </a:prstGeom>
          </p:spPr>
        </p:pic>
      </p:grpSp>
      <p:grpSp>
        <p:nvGrpSpPr>
          <p:cNvPr id="1050" name="Skupina 1049"/>
          <p:cNvGrpSpPr/>
          <p:nvPr/>
        </p:nvGrpSpPr>
        <p:grpSpPr>
          <a:xfrm>
            <a:off x="35126" y="5587073"/>
            <a:ext cx="1864620" cy="727020"/>
            <a:chOff x="352846" y="5524009"/>
            <a:chExt cx="1864620" cy="727020"/>
          </a:xfrm>
        </p:grpSpPr>
        <p:sp>
          <p:nvSpPr>
            <p:cNvPr id="178" name="Obdélník 177"/>
            <p:cNvSpPr/>
            <p:nvPr/>
          </p:nvSpPr>
          <p:spPr>
            <a:xfrm>
              <a:off x="625230" y="5524009"/>
              <a:ext cx="1592236" cy="7270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 smtClean="0">
                  <a:solidFill>
                    <a:schemeClr val="tx1"/>
                  </a:solidFill>
                  <a:latin typeface="Skolar Latin Pro" panose="02000603040300000004" pitchFamily="50" charset="0"/>
                </a:rPr>
                <a:t>Optimalizace kurikula</a:t>
              </a:r>
              <a:endParaRPr lang="cs-CZ" sz="1600" dirty="0">
                <a:solidFill>
                  <a:schemeClr val="tx1"/>
                </a:solidFill>
                <a:latin typeface="Skolar Latin Pro" panose="02000603040300000004" pitchFamily="50" charset="0"/>
              </a:endParaRPr>
            </a:p>
          </p:txBody>
        </p:sp>
        <p:pic>
          <p:nvPicPr>
            <p:cNvPr id="179" name="Picture 69" descr="sipka.emf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2846" y="5672679"/>
              <a:ext cx="288000" cy="340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0" name="Šrafovaná šipka doprava 179"/>
          <p:cNvSpPr/>
          <p:nvPr/>
        </p:nvSpPr>
        <p:spPr>
          <a:xfrm flipH="1">
            <a:off x="4592269" y="5843661"/>
            <a:ext cx="360000" cy="216000"/>
          </a:xfrm>
          <a:prstGeom prst="stripedRightArrow">
            <a:avLst>
              <a:gd name="adj1" fmla="val 50000"/>
              <a:gd name="adj2" fmla="val 763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5000794" y="4970034"/>
            <a:ext cx="3921002" cy="1805652"/>
            <a:chOff x="2956005" y="5033098"/>
            <a:chExt cx="3921002" cy="1805652"/>
          </a:xfrm>
        </p:grpSpPr>
        <p:grpSp>
          <p:nvGrpSpPr>
            <p:cNvPr id="1039" name="Skupina 1038"/>
            <p:cNvGrpSpPr/>
            <p:nvPr/>
          </p:nvGrpSpPr>
          <p:grpSpPr>
            <a:xfrm>
              <a:off x="2956005" y="5033098"/>
              <a:ext cx="3838269" cy="1779300"/>
              <a:chOff x="5019262" y="5033098"/>
              <a:chExt cx="3838269" cy="1779300"/>
            </a:xfrm>
          </p:grpSpPr>
          <p:sp>
            <p:nvSpPr>
              <p:cNvPr id="87" name="Obdélník 86"/>
              <p:cNvSpPr/>
              <p:nvPr/>
            </p:nvSpPr>
            <p:spPr>
              <a:xfrm>
                <a:off x="5019284" y="5275383"/>
                <a:ext cx="3838247" cy="15370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Skolar Latin Pro" panose="02000603040300000004" pitchFamily="50" charset="0"/>
                </a:endParaRPr>
              </a:p>
            </p:txBody>
          </p:sp>
          <p:sp>
            <p:nvSpPr>
              <p:cNvPr id="139" name="Obdélník 138"/>
              <p:cNvSpPr/>
              <p:nvPr/>
            </p:nvSpPr>
            <p:spPr>
              <a:xfrm>
                <a:off x="5019262" y="5033098"/>
                <a:ext cx="3838269" cy="269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s-CZ" sz="1600" dirty="0" smtClean="0">
                    <a:solidFill>
                      <a:schemeClr val="tx1"/>
                    </a:solidFill>
                    <a:latin typeface="Skolar Latin Pro" panose="02000603040300000004" pitchFamily="50" charset="0"/>
                  </a:rPr>
                  <a:t>Modelování a vizualizace</a:t>
                </a:r>
                <a:endParaRPr lang="cs-CZ" sz="1600" dirty="0">
                  <a:solidFill>
                    <a:schemeClr val="tx1"/>
                  </a:solidFill>
                  <a:latin typeface="Skolar Latin Pro" panose="02000603040300000004" pitchFamily="50" charset="0"/>
                </a:endParaRPr>
              </a:p>
            </p:txBody>
          </p:sp>
          <p:pic>
            <p:nvPicPr>
              <p:cNvPr id="1025" name="Obrázek 102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5885" y="6266046"/>
                <a:ext cx="874130" cy="482858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1029" name="Obrázek 1028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78" t="7294" r="22087" b="53595"/>
              <a:stretch/>
            </p:blipFill>
            <p:spPr>
              <a:xfrm>
                <a:off x="5076972" y="5524899"/>
                <a:ext cx="866534" cy="523229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1032" name="Obrázek 1031" descr="OPTIMED: Reporting | Porovnání disciplín - Mozilla Firefox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8" t="32798" r="34956" b="6978"/>
              <a:stretch/>
            </p:blipFill>
            <p:spPr>
              <a:xfrm>
                <a:off x="5642136" y="5691460"/>
                <a:ext cx="586542" cy="573361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1024" name="Obrázek 1023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87" t="4167" r="4087" b="8821"/>
              <a:stretch/>
            </p:blipFill>
            <p:spPr>
              <a:xfrm>
                <a:off x="5725473" y="6160168"/>
                <a:ext cx="861463" cy="480494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1031" name="Obrázek 1030" descr="OPTIMED: Reporting | Zastoupení lékařských disciplín ve výuce - Mozilla Firefox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87" t="34183" r="37913" b="12516"/>
              <a:stretch/>
            </p:blipFill>
            <p:spPr>
              <a:xfrm>
                <a:off x="6535629" y="5752142"/>
                <a:ext cx="540000" cy="1004348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1027" name="Obrázek 1026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043" b="40454"/>
              <a:stretch/>
            </p:blipFill>
            <p:spPr>
              <a:xfrm>
                <a:off x="6007644" y="5370896"/>
                <a:ext cx="979175" cy="489826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p:grpSp>
        <p:sp>
          <p:nvSpPr>
            <p:cNvPr id="3" name="TextovéPole 2"/>
            <p:cNvSpPr txBox="1"/>
            <p:nvPr/>
          </p:nvSpPr>
          <p:spPr>
            <a:xfrm>
              <a:off x="5138428" y="5342021"/>
              <a:ext cx="172966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cs-CZ" sz="1100" dirty="0" smtClean="0">
                  <a:latin typeface="Skolar Latin Pro" panose="02000603040300000004" pitchFamily="50" charset="0"/>
                </a:rPr>
                <a:t>Strojové učení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cs-CZ" sz="1100" dirty="0">
                  <a:latin typeface="Skolar Latin Pro" panose="02000603040300000004" pitchFamily="50" charset="0"/>
                </a:rPr>
                <a:t>A</a:t>
              </a:r>
              <a:r>
                <a:rPr lang="cs-CZ" sz="1100" dirty="0" smtClean="0">
                  <a:latin typeface="Skolar Latin Pro" panose="02000603040300000004" pitchFamily="50" charset="0"/>
                </a:rPr>
                <a:t>nalytické </a:t>
              </a:r>
              <a:r>
                <a:rPr lang="cs-CZ" sz="1100" dirty="0">
                  <a:latin typeface="Skolar Latin Pro" panose="02000603040300000004" pitchFamily="50" charset="0"/>
                </a:rPr>
                <a:t>metody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cs-CZ" sz="1100" dirty="0">
                  <a:latin typeface="Skolar Latin Pro" panose="02000603040300000004" pitchFamily="50" charset="0"/>
                </a:rPr>
                <a:t>Vizualizační techniky</a:t>
              </a:r>
            </a:p>
          </p:txBody>
        </p:sp>
        <p:sp>
          <p:nvSpPr>
            <p:cNvPr id="82" name="TextovéPole 81"/>
            <p:cNvSpPr txBox="1"/>
            <p:nvPr/>
          </p:nvSpPr>
          <p:spPr>
            <a:xfrm>
              <a:off x="5133234" y="6407863"/>
              <a:ext cx="17437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dirty="0" smtClean="0">
                  <a:latin typeface="Skolar Latin Pro" panose="02000603040300000004" pitchFamily="50" charset="0"/>
                </a:rPr>
                <a:t>MS Excel, IBM SPSS, R,</a:t>
              </a:r>
            </a:p>
            <a:p>
              <a:r>
                <a:rPr lang="cs-CZ" sz="1100" dirty="0" err="1" smtClean="0">
                  <a:latin typeface="Skolar Latin Pro" panose="02000603040300000004" pitchFamily="50" charset="0"/>
                </a:rPr>
                <a:t>eEd</a:t>
              </a:r>
              <a:r>
                <a:rPr lang="cs-CZ" sz="1100" dirty="0" smtClean="0">
                  <a:latin typeface="Skolar Latin Pro" panose="02000603040300000004" pitchFamily="50" charset="0"/>
                </a:rPr>
                <a:t> </a:t>
              </a:r>
              <a:r>
                <a:rPr lang="cs-CZ" sz="1100" dirty="0" err="1" smtClean="0">
                  <a:latin typeface="Skolar Latin Pro" panose="02000603040300000004" pitchFamily="50" charset="0"/>
                </a:rPr>
                <a:t>Graph</a:t>
              </a:r>
              <a:r>
                <a:rPr lang="cs-CZ" sz="1100" dirty="0" smtClean="0">
                  <a:latin typeface="Skolar Latin Pro" panose="02000603040300000004" pitchFamily="50" charset="0"/>
                </a:rPr>
                <a:t> Editor, D3.js</a:t>
              </a:r>
            </a:p>
          </p:txBody>
        </p:sp>
      </p:grpSp>
      <p:sp>
        <p:nvSpPr>
          <p:cNvPr id="84" name="Šrafovaná šipka doprava 83"/>
          <p:cNvSpPr/>
          <p:nvPr/>
        </p:nvSpPr>
        <p:spPr>
          <a:xfrm flipH="1">
            <a:off x="1933369" y="5846289"/>
            <a:ext cx="360000" cy="216000"/>
          </a:xfrm>
          <a:prstGeom prst="stripedRightArrow">
            <a:avLst>
              <a:gd name="adj1" fmla="val 50000"/>
              <a:gd name="adj2" fmla="val 763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2357630" y="4969686"/>
            <a:ext cx="2203220" cy="1788165"/>
            <a:chOff x="2424536" y="4969686"/>
            <a:chExt cx="2203220" cy="1788165"/>
          </a:xfrm>
        </p:grpSpPr>
        <p:grpSp>
          <p:nvGrpSpPr>
            <p:cNvPr id="85" name="Skupina 84"/>
            <p:cNvGrpSpPr/>
            <p:nvPr/>
          </p:nvGrpSpPr>
          <p:grpSpPr>
            <a:xfrm>
              <a:off x="2424536" y="4969686"/>
              <a:ext cx="2203220" cy="1788165"/>
              <a:chOff x="4924654" y="1168394"/>
              <a:chExt cx="2203220" cy="1788165"/>
            </a:xfrm>
          </p:grpSpPr>
          <p:sp>
            <p:nvSpPr>
              <p:cNvPr id="86" name="Obdélník 85"/>
              <p:cNvSpPr/>
              <p:nvPr/>
            </p:nvSpPr>
            <p:spPr>
              <a:xfrm>
                <a:off x="4924664" y="1434339"/>
                <a:ext cx="2203210" cy="1522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Skolar Latin Pro" panose="02000603040300000004" pitchFamily="50" charset="0"/>
                </a:endParaRPr>
              </a:p>
            </p:txBody>
          </p:sp>
          <p:sp>
            <p:nvSpPr>
              <p:cNvPr id="88" name="Obdélník 87"/>
              <p:cNvSpPr/>
              <p:nvPr/>
            </p:nvSpPr>
            <p:spPr>
              <a:xfrm>
                <a:off x="4924654" y="1168394"/>
                <a:ext cx="2203215" cy="269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s-CZ" sz="1600" dirty="0" smtClean="0">
                    <a:solidFill>
                      <a:schemeClr val="tx1"/>
                    </a:solidFill>
                    <a:latin typeface="Skolar Latin Pro" panose="02000603040300000004" pitchFamily="50" charset="0"/>
                  </a:rPr>
                  <a:t>Kvalitativní hodnocení</a:t>
                </a:r>
                <a:endParaRPr lang="cs-CZ" sz="1600" dirty="0">
                  <a:solidFill>
                    <a:schemeClr val="tx1"/>
                  </a:solidFill>
                  <a:latin typeface="Skolar Latin Pro" panose="02000603040300000004" pitchFamily="50" charset="0"/>
                </a:endParaRPr>
              </a:p>
            </p:txBody>
          </p:sp>
        </p:grpSp>
        <p:sp>
          <p:nvSpPr>
            <p:cNvPr id="96" name="TextovéPole 95"/>
            <p:cNvSpPr txBox="1"/>
            <p:nvPr/>
          </p:nvSpPr>
          <p:spPr>
            <a:xfrm>
              <a:off x="2517101" y="5274602"/>
              <a:ext cx="19539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cs-CZ" sz="1100" dirty="0" smtClean="0">
                  <a:latin typeface="Skolar Latin Pro" panose="02000603040300000004" pitchFamily="50" charset="0"/>
                </a:rPr>
                <a:t>Analýza dokumentu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cs-CZ" sz="1100" dirty="0" smtClean="0">
                  <a:latin typeface="Skolar Latin Pro" panose="02000603040300000004" pitchFamily="50" charset="0"/>
                </a:rPr>
                <a:t>Strukturované formuláře</a:t>
              </a:r>
              <a:endParaRPr lang="cs-CZ" sz="1100" dirty="0">
                <a:latin typeface="Skolar Latin Pro" panose="02000603040300000004" pitchFamily="50" charset="0"/>
              </a:endParaRPr>
            </a:p>
          </p:txBody>
        </p:sp>
        <p:pic>
          <p:nvPicPr>
            <p:cNvPr id="5" name="Obrázek 4" descr="Hodnoceni_portalu_pedagogove - Word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5" t="20318" r="27809" b="9174"/>
            <a:stretch/>
          </p:blipFill>
          <p:spPr>
            <a:xfrm>
              <a:off x="2516780" y="5721530"/>
              <a:ext cx="722811" cy="7228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8" name="Obrázek 97" descr="Hodnoceni_portalu_pedagogove - Word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5" t="20318" r="27809" b="9174"/>
            <a:stretch/>
          </p:blipFill>
          <p:spPr>
            <a:xfrm>
              <a:off x="3061066" y="5865221"/>
              <a:ext cx="722811" cy="7228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9" name="Obrázek 98" descr="Hodnoceni_portalu_pedagogove - Word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5" t="20318" r="27809" b="9174"/>
            <a:stretch/>
          </p:blipFill>
          <p:spPr>
            <a:xfrm>
              <a:off x="3609705" y="5969725"/>
              <a:ext cx="722811" cy="7228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" name="Skupina 6"/>
          <p:cNvGrpSpPr/>
          <p:nvPr/>
        </p:nvGrpSpPr>
        <p:grpSpPr>
          <a:xfrm>
            <a:off x="6756862" y="1170549"/>
            <a:ext cx="2077200" cy="1710468"/>
            <a:chOff x="6756862" y="1170549"/>
            <a:chExt cx="2077200" cy="1710468"/>
          </a:xfrm>
        </p:grpSpPr>
        <p:grpSp>
          <p:nvGrpSpPr>
            <p:cNvPr id="1037" name="Skupina 1036"/>
            <p:cNvGrpSpPr/>
            <p:nvPr/>
          </p:nvGrpSpPr>
          <p:grpSpPr>
            <a:xfrm>
              <a:off x="6756862" y="1170549"/>
              <a:ext cx="2077200" cy="1710468"/>
              <a:chOff x="6940061" y="3852978"/>
              <a:chExt cx="2077200" cy="1710468"/>
            </a:xfrm>
          </p:grpSpPr>
          <p:sp>
            <p:nvSpPr>
              <p:cNvPr id="163" name="Obdélník 162"/>
              <p:cNvSpPr/>
              <p:nvPr/>
            </p:nvSpPr>
            <p:spPr>
              <a:xfrm>
                <a:off x="6940061" y="4087446"/>
                <a:ext cx="2077200" cy="147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Skolar Latin Pro" panose="02000603040300000004" pitchFamily="50" charset="0"/>
                </a:endParaRPr>
              </a:p>
            </p:txBody>
          </p:sp>
          <p:sp>
            <p:nvSpPr>
              <p:cNvPr id="160" name="Obdélník 159"/>
              <p:cNvSpPr/>
              <p:nvPr/>
            </p:nvSpPr>
            <p:spPr>
              <a:xfrm>
                <a:off x="6940061" y="3852978"/>
                <a:ext cx="2077200" cy="269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s-CZ" sz="1600" dirty="0" smtClean="0">
                    <a:solidFill>
                      <a:schemeClr val="tx1"/>
                    </a:solidFill>
                    <a:latin typeface="Skolar Latin Pro" panose="02000603040300000004" pitchFamily="50" charset="0"/>
                  </a:rPr>
                  <a:t>Externí datové zdroje</a:t>
                </a:r>
                <a:endParaRPr lang="cs-CZ" sz="1600" dirty="0">
                  <a:solidFill>
                    <a:schemeClr val="tx1"/>
                  </a:solidFill>
                  <a:latin typeface="Skolar Latin Pro" panose="02000603040300000004" pitchFamily="50" charset="0"/>
                </a:endParaRPr>
              </a:p>
            </p:txBody>
          </p:sp>
          <p:pic>
            <p:nvPicPr>
              <p:cNvPr id="1034" name="Obrázek 1033" descr="Centrální brána MEFANET: Vítejte na portálu sítě MEFANET - Mozilla Firefox"/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26" t="20370" r="59231" b="71466"/>
              <a:stretch/>
            </p:blipFill>
            <p:spPr>
              <a:xfrm>
                <a:off x="7005889" y="5006786"/>
                <a:ext cx="815807" cy="278116"/>
              </a:xfrm>
              <a:prstGeom prst="rect">
                <a:avLst/>
              </a:prstGeom>
            </p:spPr>
          </p:pic>
          <p:pic>
            <p:nvPicPr>
              <p:cNvPr id="1042" name="Picture 18" descr="http://www.wikiskripta.eu/images/5/5f/Wikiheader.pn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4873" y="4710863"/>
                <a:ext cx="1248412" cy="249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https://www.nlm.nih.gov/mesh/image/onDemand.jp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4934" y="4184617"/>
                <a:ext cx="815771" cy="3620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5" name="Obrázek 1034" descr="Wikipedia, the free encyclopedia - Mozilla Firefox"/>
              <p:cNvPicPr>
                <a:picLocks noChangeAspect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3" t="11116" r="91795" b="77726"/>
              <a:stretch/>
            </p:blipFill>
            <p:spPr>
              <a:xfrm>
                <a:off x="7049478" y="4228124"/>
                <a:ext cx="481884" cy="500184"/>
              </a:xfrm>
              <a:prstGeom prst="rect">
                <a:avLst/>
              </a:prstGeom>
            </p:spPr>
          </p:pic>
        </p:grpSp>
        <p:pic>
          <p:nvPicPr>
            <p:cNvPr id="1028" name="Picture 4" descr="Výsledek obrázku pro moodle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1072" y="2453661"/>
              <a:ext cx="1277095" cy="37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80" grpId="0" animBg="1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2339" t="30694" r="28906" b="15687"/>
          <a:stretch/>
        </p:blipFill>
        <p:spPr>
          <a:xfrm>
            <a:off x="627233" y="883254"/>
            <a:ext cx="7889534" cy="5969564"/>
          </a:xfrm>
          <a:prstGeom prst="rect">
            <a:avLst/>
          </a:prstGeom>
        </p:spPr>
      </p:pic>
      <p:sp>
        <p:nvSpPr>
          <p:cNvPr id="5" name="Šrafovaná šipka doprava 4"/>
          <p:cNvSpPr/>
          <p:nvPr/>
        </p:nvSpPr>
        <p:spPr>
          <a:xfrm flipH="1">
            <a:off x="4346775" y="3234407"/>
            <a:ext cx="323465" cy="218658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61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3698" t="24506" r="22752" b="1756"/>
          <a:stretch/>
        </p:blipFill>
        <p:spPr>
          <a:xfrm>
            <a:off x="548758" y="888274"/>
            <a:ext cx="8046485" cy="5959504"/>
          </a:xfrm>
          <a:prstGeom prst="rect">
            <a:avLst/>
          </a:prstGeom>
        </p:spPr>
      </p:pic>
      <p:sp>
        <p:nvSpPr>
          <p:cNvPr id="5" name="Šrafovaná šipka doprava 4"/>
          <p:cNvSpPr/>
          <p:nvPr/>
        </p:nvSpPr>
        <p:spPr>
          <a:xfrm flipH="1">
            <a:off x="4047588" y="3540430"/>
            <a:ext cx="323465" cy="218658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2584" t="47409" r="32523" b="17249"/>
          <a:stretch/>
        </p:blipFill>
        <p:spPr>
          <a:xfrm>
            <a:off x="1069252" y="2036648"/>
            <a:ext cx="7005497" cy="388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Vize do budoucna…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4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25539"/>
            <a:ext cx="8451531" cy="647700"/>
          </a:xfrm>
        </p:spPr>
        <p:txBody>
          <a:bodyPr/>
          <a:lstStyle/>
          <a:p>
            <a:r>
              <a:rPr lang="cs-CZ" smtClean="0"/>
              <a:t>MEDCIN – standardizace medicínského kurikula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20781" y="6375101"/>
            <a:ext cx="3357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http://</a:t>
            </a:r>
            <a:r>
              <a:rPr lang="cs-CZ" sz="1800" dirty="0" smtClean="0"/>
              <a:t>www.medcin-project.eu</a:t>
            </a:r>
            <a:endParaRPr lang="cs-CZ" sz="1800" dirty="0"/>
          </a:p>
        </p:txBody>
      </p:sp>
      <p:pic>
        <p:nvPicPr>
          <p:cNvPr id="3" name="Obrázek 2" descr="Homepage - MEDCIN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7442" r="9606" b="5866"/>
          <a:stretch/>
        </p:blipFill>
        <p:spPr>
          <a:xfrm>
            <a:off x="509589" y="1847281"/>
            <a:ext cx="8255622" cy="42275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95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4294967295"/>
          </p:nvPr>
        </p:nvSpPr>
        <p:spPr>
          <a:xfrm>
            <a:off x="4351338" y="6553200"/>
            <a:ext cx="4792662" cy="260350"/>
          </a:xfrm>
          <a:prstGeom prst="rect">
            <a:avLst/>
          </a:prstGeom>
        </p:spPr>
        <p:txBody>
          <a:bodyPr/>
          <a:lstStyle/>
          <a:p>
            <a:r>
              <a:rPr lang="en-US" sz="1050" smtClean="0">
                <a:solidFill>
                  <a:srgbClr val="415793"/>
                </a:solidFill>
              </a:rPr>
              <a:t>13. ROČNÍK LETNÍ ŠKOLY APLIKOVANÉ INFORMATIKY </a:t>
            </a:r>
            <a:endParaRPr lang="cs-CZ" altLang="cs-CZ" dirty="0"/>
          </a:p>
        </p:txBody>
      </p:sp>
      <p:sp>
        <p:nvSpPr>
          <p:cNvPr id="40" name="Obdélník 39"/>
          <p:cNvSpPr/>
          <p:nvPr/>
        </p:nvSpPr>
        <p:spPr bwMode="auto">
          <a:xfrm>
            <a:off x="0" y="0"/>
            <a:ext cx="9144000" cy="15641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0" y="0"/>
            <a:ext cx="142494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>
            <a:off x="15241" y="388620"/>
            <a:ext cx="1409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Skolar Latin Pro" panose="02000603040300000004"/>
              </a:rPr>
              <a:t>CRISP-DM process model</a:t>
            </a:r>
            <a:endParaRPr lang="en-US" sz="1600" dirty="0">
              <a:latin typeface="Skolar Latin Pro" panose="02000603040300000004"/>
            </a:endParaRPr>
          </a:p>
        </p:txBody>
      </p:sp>
      <p:grpSp>
        <p:nvGrpSpPr>
          <p:cNvPr id="43" name="Skupina 42"/>
          <p:cNvGrpSpPr/>
          <p:nvPr/>
        </p:nvGrpSpPr>
        <p:grpSpPr>
          <a:xfrm>
            <a:off x="121920" y="1565374"/>
            <a:ext cx="1173480" cy="5144572"/>
            <a:chOff x="502920" y="739140"/>
            <a:chExt cx="1729740" cy="5144572"/>
          </a:xfrm>
        </p:grpSpPr>
        <p:sp>
          <p:nvSpPr>
            <p:cNvPr id="44" name="Zaoblený obdélník 43"/>
            <p:cNvSpPr/>
            <p:nvPr/>
          </p:nvSpPr>
          <p:spPr>
            <a:xfrm>
              <a:off x="502920" y="739140"/>
              <a:ext cx="1722120" cy="4267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Skolar Latin Pro" panose="02000603040300000004"/>
                </a:rPr>
                <a:t>Business understanding</a:t>
              </a:r>
              <a:endParaRPr lang="en-US" sz="1200" dirty="0">
                <a:solidFill>
                  <a:schemeClr val="tx1"/>
                </a:solidFill>
                <a:latin typeface="Skolar Latin Pro" panose="02000603040300000004"/>
              </a:endParaRPr>
            </a:p>
          </p:txBody>
        </p:sp>
        <p:sp>
          <p:nvSpPr>
            <p:cNvPr id="45" name="Zaoblený obdélník 44"/>
            <p:cNvSpPr/>
            <p:nvPr/>
          </p:nvSpPr>
          <p:spPr>
            <a:xfrm>
              <a:off x="502920" y="1647468"/>
              <a:ext cx="1722119" cy="4267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Skolar Latin Pro" panose="02000603040300000004"/>
                </a:rPr>
                <a:t>Data understanding</a:t>
              </a:r>
              <a:endParaRPr lang="en-US" sz="1200" dirty="0">
                <a:solidFill>
                  <a:schemeClr val="tx1"/>
                </a:solidFill>
                <a:latin typeface="Skolar Latin Pro" panose="02000603040300000004"/>
              </a:endParaRPr>
            </a:p>
          </p:txBody>
        </p:sp>
        <p:sp>
          <p:nvSpPr>
            <p:cNvPr id="46" name="Zaoblený obdélník 45"/>
            <p:cNvSpPr/>
            <p:nvPr/>
          </p:nvSpPr>
          <p:spPr>
            <a:xfrm>
              <a:off x="502920" y="2803684"/>
              <a:ext cx="1722119" cy="4267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Skolar Latin Pro" panose="02000603040300000004"/>
                </a:rPr>
                <a:t>Data preparation</a:t>
              </a:r>
              <a:endParaRPr lang="en-US" sz="1200" dirty="0">
                <a:solidFill>
                  <a:schemeClr val="tx1"/>
                </a:solidFill>
                <a:latin typeface="Skolar Latin Pro" panose="02000603040300000004"/>
              </a:endParaRPr>
            </a:p>
          </p:txBody>
        </p:sp>
        <p:sp>
          <p:nvSpPr>
            <p:cNvPr id="47" name="Zaoblený obdélník 46"/>
            <p:cNvSpPr/>
            <p:nvPr/>
          </p:nvSpPr>
          <p:spPr>
            <a:xfrm>
              <a:off x="510541" y="5456992"/>
              <a:ext cx="1722119" cy="4267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Skolar Latin Pro" panose="02000603040300000004"/>
                </a:rPr>
                <a:t>Deployment</a:t>
              </a:r>
              <a:endParaRPr lang="en-US" sz="1200" dirty="0">
                <a:solidFill>
                  <a:schemeClr val="tx1"/>
                </a:solidFill>
                <a:latin typeface="Skolar Latin Pro" panose="02000603040300000004"/>
              </a:endParaRPr>
            </a:p>
          </p:txBody>
        </p:sp>
        <p:sp>
          <p:nvSpPr>
            <p:cNvPr id="48" name="Zaoblený obdélník 47"/>
            <p:cNvSpPr/>
            <p:nvPr/>
          </p:nvSpPr>
          <p:spPr>
            <a:xfrm>
              <a:off x="502920" y="4142780"/>
              <a:ext cx="1722119" cy="4267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Skolar Latin Pro" panose="02000603040300000004"/>
                </a:rPr>
                <a:t>Modeling</a:t>
              </a:r>
              <a:endParaRPr lang="en-US" sz="1200" dirty="0">
                <a:solidFill>
                  <a:schemeClr val="tx1"/>
                </a:solidFill>
                <a:latin typeface="Skolar Latin Pro" panose="02000603040300000004"/>
              </a:endParaRPr>
            </a:p>
          </p:txBody>
        </p:sp>
        <p:sp>
          <p:nvSpPr>
            <p:cNvPr id="49" name="Zaoblený obdélník 48"/>
            <p:cNvSpPr/>
            <p:nvPr/>
          </p:nvSpPr>
          <p:spPr>
            <a:xfrm>
              <a:off x="510541" y="4811316"/>
              <a:ext cx="1722119" cy="4267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Skolar Latin Pro" panose="02000603040300000004"/>
                </a:rPr>
                <a:t>Evaluation</a:t>
              </a:r>
              <a:endParaRPr lang="en-US" sz="1200" dirty="0">
                <a:solidFill>
                  <a:schemeClr val="tx1"/>
                </a:solidFill>
                <a:latin typeface="Skolar Latin Pro" panose="02000603040300000004"/>
              </a:endParaRPr>
            </a:p>
          </p:txBody>
        </p:sp>
      </p:grpSp>
      <p:sp>
        <p:nvSpPr>
          <p:cNvPr id="50" name="Bublinový popisek ve tvaru obláčku 49"/>
          <p:cNvSpPr/>
          <p:nvPr/>
        </p:nvSpPr>
        <p:spPr>
          <a:xfrm>
            <a:off x="1760220" y="68580"/>
            <a:ext cx="3168000" cy="1296000"/>
          </a:xfrm>
          <a:prstGeom prst="cloudCallout">
            <a:avLst>
              <a:gd name="adj1" fmla="val 50491"/>
              <a:gd name="adj2" fmla="val 784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</a:rPr>
              <a:t>Websites</a:t>
            </a:r>
            <a:r>
              <a:rPr lang="cs-CZ" sz="1400" dirty="0" smtClean="0">
                <a:solidFill>
                  <a:schemeClr val="tx1"/>
                </a:solidFill>
              </a:rPr>
              <a:t>, </a:t>
            </a:r>
            <a:r>
              <a:rPr lang="cs-CZ" sz="1400" dirty="0" err="1" smtClean="0">
                <a:solidFill>
                  <a:schemeClr val="tx1"/>
                </a:solidFill>
              </a:rPr>
              <a:t>LMSs</a:t>
            </a:r>
            <a:r>
              <a:rPr lang="cs-CZ" sz="1400" dirty="0" smtClean="0">
                <a:solidFill>
                  <a:schemeClr val="tx1"/>
                </a:solidFill>
              </a:rPr>
              <a:t>, …</a:t>
            </a:r>
          </a:p>
        </p:txBody>
      </p:sp>
      <p:sp>
        <p:nvSpPr>
          <p:cNvPr id="52" name="Bublinový popisek ve tvaru obláčku 51"/>
          <p:cNvSpPr/>
          <p:nvPr/>
        </p:nvSpPr>
        <p:spPr>
          <a:xfrm>
            <a:off x="5532120" y="68580"/>
            <a:ext cx="3168000" cy="1295401"/>
          </a:xfrm>
          <a:prstGeom prst="cloudCallout">
            <a:avLst>
              <a:gd name="adj1" fmla="val -53143"/>
              <a:gd name="adj2" fmla="val 788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Skolar Latin Pro" panose="02000603040300000004"/>
              </a:rPr>
              <a:t>Medical curriculum</a:t>
            </a:r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m</a:t>
            </a:r>
            <a:r>
              <a:rPr lang="cs-CZ" sz="1400" dirty="0" smtClean="0">
                <a:solidFill>
                  <a:schemeClr val="tx1"/>
                </a:solidFill>
              </a:rPr>
              <a:t>anagement </a:t>
            </a:r>
            <a:r>
              <a:rPr lang="en-US" sz="1400" dirty="0" smtClean="0">
                <a:solidFill>
                  <a:schemeClr val="tx1"/>
                </a:solidFill>
                <a:latin typeface="Skolar Latin Pro" panose="02000603040300000004"/>
              </a:rPr>
              <a:t>system</a:t>
            </a:r>
          </a:p>
        </p:txBody>
      </p:sp>
      <p:sp>
        <p:nvSpPr>
          <p:cNvPr id="58" name="Obdélník 57"/>
          <p:cNvSpPr/>
          <p:nvPr/>
        </p:nvSpPr>
        <p:spPr>
          <a:xfrm>
            <a:off x="1874520" y="2188785"/>
            <a:ext cx="710946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latin typeface="Skolar Latin Pro" panose="02000603040300000004"/>
              </a:rPr>
              <a:t>Initial</a:t>
            </a:r>
            <a:r>
              <a:rPr lang="cs-CZ" sz="1400" dirty="0" smtClean="0">
                <a:latin typeface="Skolar Latin Pro" panose="02000603040300000004" pitchFamily="50" charset="0"/>
              </a:rPr>
              <a:t> </a:t>
            </a:r>
            <a:r>
              <a:rPr lang="en-US" sz="1400" dirty="0" smtClean="0">
                <a:latin typeface="Skolar Latin Pro" panose="02000603040300000004"/>
              </a:rPr>
              <a:t>data collection</a:t>
            </a:r>
            <a:endParaRPr lang="cs-CZ" sz="1400" dirty="0" smtClean="0">
              <a:latin typeface="Skolar Latin Pro" panose="02000603040300000004"/>
            </a:endParaRPr>
          </a:p>
          <a:p>
            <a:r>
              <a:rPr lang="en-US" sz="1400" dirty="0" smtClean="0">
                <a:latin typeface="Skolar Latin Pro" panose="02000603040300000004"/>
              </a:rPr>
              <a:t>Retrieving data from databases</a:t>
            </a:r>
            <a:endParaRPr lang="cs-CZ" sz="1400" dirty="0" smtClean="0">
              <a:latin typeface="Skolar Latin Pro" panose="02000603040300000004" pitchFamily="50" charset="0"/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1882140" y="3114057"/>
            <a:ext cx="7109460" cy="738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latin typeface="Skolar Latin Pro" panose="02000603040300000004" pitchFamily="50" charset="0"/>
              </a:rPr>
              <a:t>Table, record and attribute selection</a:t>
            </a:r>
            <a:endParaRPr lang="cs-CZ" sz="1400" dirty="0" smtClean="0">
              <a:latin typeface="Skolar Latin Pro" panose="02000603040300000004" pitchFamily="50" charset="0"/>
            </a:endParaRPr>
          </a:p>
          <a:p>
            <a:r>
              <a:rPr lang="en-US" sz="1400" dirty="0" smtClean="0">
                <a:latin typeface="Skolar Latin Pro" panose="02000603040300000004"/>
              </a:rPr>
              <a:t>Data aggregation</a:t>
            </a:r>
            <a:endParaRPr lang="cs-CZ" sz="1400" dirty="0" smtClean="0">
              <a:latin typeface="Skolar Latin Pro" panose="02000603040300000004"/>
            </a:endParaRPr>
          </a:p>
          <a:p>
            <a:r>
              <a:rPr lang="cs-CZ" sz="1400" dirty="0" smtClean="0">
                <a:latin typeface="Skolar Latin Pro" panose="02000603040300000004"/>
              </a:rPr>
              <a:t>Data </a:t>
            </a:r>
            <a:r>
              <a:rPr lang="en-US" sz="1400" dirty="0" smtClean="0">
                <a:latin typeface="Skolar Latin Pro" panose="02000603040300000004"/>
              </a:rPr>
              <a:t>preprocessing</a:t>
            </a:r>
          </a:p>
        </p:txBody>
      </p:sp>
      <p:cxnSp>
        <p:nvCxnSpPr>
          <p:cNvPr id="60" name="Přímá spojnice 59"/>
          <p:cNvCxnSpPr/>
          <p:nvPr/>
        </p:nvCxnSpPr>
        <p:spPr>
          <a:xfrm>
            <a:off x="670560" y="1987208"/>
            <a:ext cx="8316000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>
            <a:off x="670560" y="2901608"/>
            <a:ext cx="8316000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639000" y="4052228"/>
            <a:ext cx="8316000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bdélník 62"/>
          <p:cNvSpPr/>
          <p:nvPr/>
        </p:nvSpPr>
        <p:spPr>
          <a:xfrm>
            <a:off x="1882140" y="5586248"/>
            <a:ext cx="7109460" cy="3077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latin typeface="Skolar Latin Pro" panose="02000603040300000004"/>
              </a:rPr>
              <a:t>Medical curriculum experts´ evaluation</a:t>
            </a:r>
            <a:endParaRPr lang="en-US" sz="1400" dirty="0" smtClean="0">
              <a:latin typeface="Skolar Latin Pro" panose="02000603040300000004" pitchFamily="50" charset="0"/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1874520" y="4252070"/>
            <a:ext cx="7109460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latin typeface="Skolar Latin Pro" panose="02000603040300000004"/>
              </a:rPr>
              <a:t>Vector-space</a:t>
            </a:r>
            <a:r>
              <a:rPr lang="cs-CZ" sz="1400" dirty="0" smtClean="0">
                <a:latin typeface="Skolar Latin Pro" panose="02000603040300000004"/>
              </a:rPr>
              <a:t> </a:t>
            </a:r>
            <a:r>
              <a:rPr lang="en-US" sz="1400" dirty="0" smtClean="0">
                <a:latin typeface="Skolar Latin Pro" panose="02000603040300000004"/>
              </a:rPr>
              <a:t>representation</a:t>
            </a:r>
            <a:endParaRPr lang="cs-CZ" sz="1400" dirty="0" smtClean="0">
              <a:latin typeface="Skolar Latin Pro" panose="02000603040300000004"/>
            </a:endParaRPr>
          </a:p>
          <a:p>
            <a:r>
              <a:rPr lang="en-US" sz="1400" dirty="0" smtClean="0">
                <a:latin typeface="Skolar Latin Pro" panose="02000603040300000004"/>
              </a:rPr>
              <a:t>Similarity</a:t>
            </a:r>
            <a:r>
              <a:rPr lang="cs-CZ" sz="1400" dirty="0" smtClean="0">
                <a:latin typeface="Skolar Latin Pro" panose="02000603040300000004"/>
              </a:rPr>
              <a:t> </a:t>
            </a:r>
            <a:r>
              <a:rPr lang="en-US" sz="1400" dirty="0" smtClean="0">
                <a:latin typeface="Skolar Latin Pro" panose="02000603040300000004"/>
              </a:rPr>
              <a:t>computation</a:t>
            </a:r>
            <a:endParaRPr lang="cs-CZ" sz="1400" dirty="0">
              <a:latin typeface="Skolar Latin Pro" panose="02000603040300000004"/>
            </a:endParaRPr>
          </a:p>
          <a:p>
            <a:r>
              <a:rPr lang="en-US" sz="1400" dirty="0" smtClean="0">
                <a:latin typeface="Skolar Latin Pro" panose="02000603040300000004"/>
              </a:rPr>
              <a:t>Graph</a:t>
            </a:r>
            <a:r>
              <a:rPr lang="cs-CZ" sz="1400" dirty="0" smtClean="0">
                <a:latin typeface="Skolar Latin Pro" panose="02000603040300000004"/>
              </a:rPr>
              <a:t> </a:t>
            </a:r>
            <a:r>
              <a:rPr lang="en-US" sz="1400" dirty="0" smtClean="0">
                <a:latin typeface="Skolar Latin Pro" panose="02000603040300000004"/>
              </a:rPr>
              <a:t>creation</a:t>
            </a:r>
          </a:p>
          <a:p>
            <a:r>
              <a:rPr lang="cs-CZ" sz="1400" dirty="0" smtClean="0">
                <a:latin typeface="Skolar Latin Pro" panose="02000603040300000004"/>
              </a:rPr>
              <a:t>Centrality </a:t>
            </a:r>
            <a:r>
              <a:rPr lang="en-US" sz="1400" dirty="0" smtClean="0">
                <a:latin typeface="Skolar Latin Pro" panose="02000603040300000004"/>
              </a:rPr>
              <a:t>computation</a:t>
            </a:r>
            <a:endParaRPr lang="en-US" sz="1400" dirty="0" smtClean="0">
              <a:latin typeface="Skolar Latin Pro" panose="02000603040300000004" pitchFamily="50" charset="0"/>
            </a:endParaRPr>
          </a:p>
        </p:txBody>
      </p:sp>
      <p:cxnSp>
        <p:nvCxnSpPr>
          <p:cNvPr id="65" name="Přímá spojnice 64"/>
          <p:cNvCxnSpPr/>
          <p:nvPr/>
        </p:nvCxnSpPr>
        <p:spPr>
          <a:xfrm>
            <a:off x="661860" y="5396677"/>
            <a:ext cx="8316000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 descr="http://blog.stoneriverelearning.com/wp-content/uploads/2016/02/Introduction-to-SQ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274" y="2241779"/>
            <a:ext cx="712691" cy="24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Obrázek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760" y="2227061"/>
            <a:ext cx="349767" cy="349767"/>
          </a:xfrm>
          <a:prstGeom prst="rect">
            <a:avLst/>
          </a:prstGeom>
        </p:spPr>
      </p:pic>
      <p:pic>
        <p:nvPicPr>
          <p:cNvPr id="68" name="Picture 12" descr="http://f.tqn.com/y/pcsupport/1/S/h/Y/-/-/xml-f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253" y="2357352"/>
            <a:ext cx="321456" cy="32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Šipka dolů 68"/>
          <p:cNvSpPr/>
          <p:nvPr/>
        </p:nvSpPr>
        <p:spPr>
          <a:xfrm>
            <a:off x="5004420" y="1841126"/>
            <a:ext cx="403860" cy="30090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0" name="Obrázek 69" descr="phpPgAdmin - Mozilla Firefox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t="21866" r="5214" b="30507"/>
          <a:stretch/>
        </p:blipFill>
        <p:spPr>
          <a:xfrm>
            <a:off x="6925628" y="3175130"/>
            <a:ext cx="731503" cy="297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Obrázek 70" descr="phpPgAdmin - Mozilla Firefox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22411" r="10940" b="24613"/>
          <a:stretch/>
        </p:blipFill>
        <p:spPr>
          <a:xfrm>
            <a:off x="7554848" y="3294472"/>
            <a:ext cx="731505" cy="29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Obrázek 71" descr="phpPgAdmin - Mozilla Firefox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22274" r="35043" b="42645"/>
          <a:stretch/>
        </p:blipFill>
        <p:spPr>
          <a:xfrm>
            <a:off x="8066232" y="3420056"/>
            <a:ext cx="731504" cy="301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Picture 8" descr="http://mlg.postech.ac.kr/static/research/nmf_cluster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4169" r="3542" b="4916"/>
          <a:stretch/>
        </p:blipFill>
        <p:spPr bwMode="auto">
          <a:xfrm>
            <a:off x="5713575" y="4324707"/>
            <a:ext cx="1371908" cy="81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Obrázek 7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3" b="40454"/>
          <a:stretch/>
        </p:blipFill>
        <p:spPr>
          <a:xfrm>
            <a:off x="7197325" y="4309467"/>
            <a:ext cx="1691851" cy="846338"/>
          </a:xfrm>
          <a:prstGeom prst="rect">
            <a:avLst/>
          </a:prstGeom>
          <a:ln w="3175">
            <a:noFill/>
          </a:ln>
        </p:spPr>
      </p:pic>
      <p:cxnSp>
        <p:nvCxnSpPr>
          <p:cNvPr id="75" name="Přímá spojnice 74"/>
          <p:cNvCxnSpPr/>
          <p:nvPr/>
        </p:nvCxnSpPr>
        <p:spPr>
          <a:xfrm>
            <a:off x="661860" y="6064270"/>
            <a:ext cx="8316000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bdélník 75"/>
          <p:cNvSpPr/>
          <p:nvPr/>
        </p:nvSpPr>
        <p:spPr>
          <a:xfrm>
            <a:off x="1874520" y="6219094"/>
            <a:ext cx="710946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00" dirty="0" smtClean="0">
                <a:latin typeface="Skolar Latin Pro" panose="02000603040300000004" pitchFamily="50" charset="0"/>
              </a:rPr>
              <a:t>Online </a:t>
            </a:r>
            <a:r>
              <a:rPr lang="en-US" sz="1400" dirty="0" smtClean="0">
                <a:latin typeface="Skolar Latin Pro" panose="02000603040300000004" pitchFamily="50" charset="0"/>
              </a:rPr>
              <a:t>automatic generation of interconnections between VPs </a:t>
            </a:r>
            <a:r>
              <a:rPr lang="cs-CZ" sz="1400" dirty="0" smtClean="0">
                <a:latin typeface="Skolar Latin Pro" panose="02000603040300000004" pitchFamily="50" charset="0"/>
              </a:rPr>
              <a:t>and curriculum </a:t>
            </a:r>
            <a:r>
              <a:rPr lang="en-US" sz="1400" dirty="0" smtClean="0">
                <a:latin typeface="Skolar Latin Pro" panose="02000603040300000004" pitchFamily="50" charset="0"/>
              </a:rPr>
              <a:t>component</a:t>
            </a:r>
            <a:r>
              <a:rPr lang="cs-CZ" sz="1400" dirty="0" smtClean="0">
                <a:latin typeface="Skolar Latin Pro" panose="02000603040300000004" pitchFamily="50" charset="0"/>
              </a:rPr>
              <a:t>s</a:t>
            </a:r>
          </a:p>
          <a:p>
            <a:r>
              <a:rPr lang="en-US" sz="1400" dirty="0" smtClean="0">
                <a:latin typeface="Skolar Latin Pro" panose="02000603040300000004" pitchFamily="50" charset="0"/>
              </a:rPr>
              <a:t>Mapping between virtual patient</a:t>
            </a:r>
            <a:r>
              <a:rPr lang="cs-CZ" sz="1400" dirty="0" smtClean="0">
                <a:latin typeface="Skolar Latin Pro" panose="02000603040300000004" pitchFamily="50" charset="0"/>
              </a:rPr>
              <a:t> </a:t>
            </a:r>
            <a:r>
              <a:rPr lang="en-US" sz="1400" dirty="0" smtClean="0">
                <a:latin typeface="Skolar Latin Pro" panose="02000603040300000004" pitchFamily="50" charset="0"/>
              </a:rPr>
              <a:t>scenarios and</a:t>
            </a:r>
            <a:r>
              <a:rPr lang="cs-CZ" sz="1400" dirty="0" smtClean="0">
                <a:latin typeface="Skolar Latin Pro" panose="02000603040300000004" pitchFamily="50" charset="0"/>
              </a:rPr>
              <a:t> </a:t>
            </a:r>
            <a:r>
              <a:rPr lang="en-US" sz="1400" dirty="0" smtClean="0">
                <a:latin typeface="Skolar Latin Pro" panose="02000603040300000004" pitchFamily="50" charset="0"/>
              </a:rPr>
              <a:t>medical</a:t>
            </a:r>
            <a:r>
              <a:rPr lang="cs-CZ" sz="1400" dirty="0" smtClean="0">
                <a:latin typeface="Skolar Latin Pro" panose="02000603040300000004" pitchFamily="50" charset="0"/>
              </a:rPr>
              <a:t> </a:t>
            </a:r>
            <a:r>
              <a:rPr lang="en-US" sz="1400" dirty="0" smtClean="0">
                <a:latin typeface="Skolar Latin Pro" panose="02000603040300000004" pitchFamily="50" charset="0"/>
              </a:rPr>
              <a:t>curriculum</a:t>
            </a:r>
          </a:p>
        </p:txBody>
      </p:sp>
      <p:sp>
        <p:nvSpPr>
          <p:cNvPr id="77" name="Obdélník 76"/>
          <p:cNvSpPr/>
          <p:nvPr/>
        </p:nvSpPr>
        <p:spPr bwMode="auto">
          <a:xfrm>
            <a:off x="-24064" y="0"/>
            <a:ext cx="1536782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8" name="Obdélník 77"/>
          <p:cNvSpPr/>
          <p:nvPr/>
        </p:nvSpPr>
        <p:spPr bwMode="auto">
          <a:xfrm>
            <a:off x="1436972" y="1802218"/>
            <a:ext cx="7719060" cy="50557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Publikujeme…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09589" y="2017712"/>
            <a:ext cx="8451531" cy="429164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Dolování, analýza a vizualizace dat z oblasti vzdělávání</a:t>
            </a:r>
          </a:p>
        </p:txBody>
      </p:sp>
      <p:pic>
        <p:nvPicPr>
          <p:cNvPr id="6" name="Obrázek 5" descr="IBA: Dolování, analýza a vizualizace dat z oblasti vzdělávání - Výzkumné skupiny IBA MU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t="57958" r="35395" b="2007"/>
          <a:stretch/>
        </p:blipFill>
        <p:spPr>
          <a:xfrm>
            <a:off x="411679" y="2608029"/>
            <a:ext cx="7783486" cy="339123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 bwMode="auto">
          <a:xfrm>
            <a:off x="6581274" y="2478502"/>
            <a:ext cx="2562726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1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15282" t="24609" r="13855" b="5898"/>
          <a:stretch/>
        </p:blipFill>
        <p:spPr>
          <a:xfrm>
            <a:off x="0" y="894492"/>
            <a:ext cx="9144000" cy="54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3" name="Obrázek 2" descr="vizitka_martin_komenda_cs.pdf - Adobe Acrobat Pr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18666" r="2343" b="8754"/>
          <a:stretch/>
        </p:blipFill>
        <p:spPr>
          <a:xfrm>
            <a:off x="509589" y="2242268"/>
            <a:ext cx="5048190" cy="326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17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Mapování kurikula</a:t>
            </a:r>
          </a:p>
          <a:p>
            <a:endParaRPr lang="cs-CZ" dirty="0" smtClean="0"/>
          </a:p>
          <a:p>
            <a:r>
              <a:rPr lang="cs-CZ" dirty="0" smtClean="0"/>
              <a:t>Systém pro správu kurikula</a:t>
            </a:r>
          </a:p>
          <a:p>
            <a:endParaRPr lang="cs-CZ" dirty="0"/>
          </a:p>
          <a:p>
            <a:r>
              <a:rPr lang="cs-CZ" dirty="0" smtClean="0"/>
              <a:t>Analýza a reporting</a:t>
            </a:r>
          </a:p>
          <a:p>
            <a:endParaRPr lang="cs-CZ" dirty="0"/>
          </a:p>
          <a:p>
            <a:r>
              <a:rPr lang="cs-CZ" dirty="0" smtClean="0"/>
              <a:t>Vize do budoucna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67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Mapování kurikula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2682000" y="1942372"/>
            <a:ext cx="3780000" cy="108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2400" dirty="0" smtClean="0">
                <a:solidFill>
                  <a:schemeClr val="bg1"/>
                </a:solidFill>
                <a:latin typeface="Skolar Latin Pro" panose="02000603040300000004" pitchFamily="50" charset="0"/>
              </a:rPr>
              <a:t>3. Mapování kurikula</a:t>
            </a:r>
            <a:endParaRPr lang="cs-CZ" sz="2400" dirty="0">
              <a:solidFill>
                <a:schemeClr val="bg1"/>
              </a:solidFill>
              <a:latin typeface="Skolar Latin Pro" panose="02000603040300000004" pitchFamily="50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602000" y="3019590"/>
            <a:ext cx="594000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2400" dirty="0" smtClean="0">
                <a:latin typeface="Skolar Latin Pro" panose="02000603040300000004" pitchFamily="50" charset="0"/>
              </a:rPr>
              <a:t>2. Komplexní </a:t>
            </a:r>
            <a:r>
              <a:rPr lang="cs-CZ" sz="2400" dirty="0">
                <a:latin typeface="Skolar Latin Pro" panose="02000603040300000004" pitchFamily="50" charset="0"/>
              </a:rPr>
              <a:t>systém pro správu </a:t>
            </a:r>
            <a:r>
              <a:rPr lang="cs-CZ" sz="2400" dirty="0" smtClean="0">
                <a:latin typeface="Skolar Latin Pro" panose="02000603040300000004" pitchFamily="50" charset="0"/>
              </a:rPr>
              <a:t>výuky</a:t>
            </a:r>
            <a:endParaRPr lang="cs-CZ" sz="2400" dirty="0">
              <a:latin typeface="Skolar Latin Pro" panose="02000603040300000004" pitchFamily="50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22000" y="4096808"/>
            <a:ext cx="8100000" cy="10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Skolar Latin Pro" panose="02000603040300000004" pitchFamily="50" charset="0"/>
              </a:rPr>
              <a:t>1. Formální </a:t>
            </a:r>
            <a:r>
              <a:rPr lang="cs-CZ" sz="2400" dirty="0">
                <a:latin typeface="Skolar Latin Pro" panose="02000603040300000004" pitchFamily="50" charset="0"/>
              </a:rPr>
              <a:t>popis </a:t>
            </a:r>
            <a:r>
              <a:rPr lang="cs-CZ" sz="2400" dirty="0" smtClean="0">
                <a:latin typeface="Skolar Latin Pro" panose="02000603040300000004" pitchFamily="50" charset="0"/>
              </a:rPr>
              <a:t>kurikula</a:t>
            </a:r>
            <a:endParaRPr lang="cs-CZ" sz="2400" dirty="0">
              <a:latin typeface="Skolar Latin Pro" panose="02000603040300000004" pitchFamily="50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05508" y="3010482"/>
            <a:ext cx="8932985" cy="21711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700" i="1" dirty="0" smtClean="0">
              <a:solidFill>
                <a:schemeClr val="tx1"/>
              </a:solidFill>
              <a:latin typeface="Skolar Latin Pro" panose="02000603040300000004" pitchFamily="50" charset="0"/>
            </a:endParaRPr>
          </a:p>
          <a:p>
            <a:pPr algn="ctr"/>
            <a:r>
              <a:rPr lang="cs-CZ" sz="2000" i="1" dirty="0" smtClean="0">
                <a:solidFill>
                  <a:schemeClr val="tx1"/>
                </a:solidFill>
                <a:latin typeface="Skolar Latin Pro" panose="02000603040300000004" pitchFamily="50" charset="0"/>
              </a:rPr>
              <a:t>„</a:t>
            </a:r>
            <a:r>
              <a:rPr lang="cs-CZ" sz="2000" i="1" dirty="0">
                <a:solidFill>
                  <a:srgbClr val="002776"/>
                </a:solidFill>
                <a:latin typeface="Skolar Latin Pro" panose="02000603040300000004" pitchFamily="50" charset="0"/>
              </a:rPr>
              <a:t>Postup, který vytváří </a:t>
            </a:r>
            <a:r>
              <a:rPr lang="cs-CZ" sz="2000" i="1" dirty="0" smtClean="0">
                <a:solidFill>
                  <a:srgbClr val="002776"/>
                </a:solidFill>
                <a:latin typeface="Skolar Latin Pro" panose="02000603040300000004" pitchFamily="50" charset="0"/>
              </a:rPr>
              <a:t>přehlednou vizuální </a:t>
            </a:r>
            <a:r>
              <a:rPr lang="cs-CZ" sz="2000" i="1" dirty="0">
                <a:solidFill>
                  <a:srgbClr val="002776"/>
                </a:solidFill>
                <a:latin typeface="Skolar Latin Pro" panose="02000603040300000004" pitchFamily="50" charset="0"/>
              </a:rPr>
              <a:t>interpretaci </a:t>
            </a:r>
            <a:r>
              <a:rPr lang="cs-CZ" sz="2000" i="1" dirty="0" smtClean="0">
                <a:solidFill>
                  <a:srgbClr val="002776"/>
                </a:solidFill>
                <a:latin typeface="Skolar Latin Pro" panose="02000603040300000004" pitchFamily="50" charset="0"/>
              </a:rPr>
              <a:t>kurikula na </a:t>
            </a:r>
            <a:r>
              <a:rPr lang="cs-CZ" sz="2000" i="1" dirty="0">
                <a:solidFill>
                  <a:srgbClr val="002776"/>
                </a:solidFill>
                <a:latin typeface="Skolar Latin Pro" panose="02000603040300000004" pitchFamily="50" charset="0"/>
              </a:rPr>
              <a:t>základě dostupných informací v </a:t>
            </a:r>
            <a:r>
              <a:rPr lang="cs-CZ" sz="2000" i="1" dirty="0" smtClean="0">
                <a:solidFill>
                  <a:srgbClr val="002776"/>
                </a:solidFill>
                <a:latin typeface="Skolar Latin Pro" panose="02000603040300000004" pitchFamily="50" charset="0"/>
              </a:rPr>
              <a:t>reálném </a:t>
            </a:r>
            <a:r>
              <a:rPr lang="cs-CZ" sz="2000" i="1" dirty="0">
                <a:solidFill>
                  <a:srgbClr val="002776"/>
                </a:solidFill>
                <a:latin typeface="Skolar Latin Pro" panose="02000603040300000004" pitchFamily="50" charset="0"/>
              </a:rPr>
              <a:t>čase</a:t>
            </a:r>
            <a:r>
              <a:rPr lang="cs-CZ" sz="2000" i="1" dirty="0">
                <a:solidFill>
                  <a:schemeClr val="tx1"/>
                </a:solidFill>
                <a:latin typeface="Skolar Latin Pro" panose="02000603040300000004" pitchFamily="50" charset="0"/>
              </a:rPr>
              <a:t>“ </a:t>
            </a:r>
            <a:r>
              <a:rPr lang="cs-CZ" sz="2000" i="1" baseline="30000" dirty="0" smtClean="0">
                <a:solidFill>
                  <a:schemeClr val="tx1"/>
                </a:solidFill>
                <a:latin typeface="Skolar Latin Pro" panose="02000603040300000004" pitchFamily="50" charset="0"/>
              </a:rPr>
              <a:t>*</a:t>
            </a:r>
            <a:endParaRPr lang="cs-CZ" sz="2000" dirty="0">
              <a:solidFill>
                <a:schemeClr val="tx1"/>
              </a:solidFill>
              <a:latin typeface="Skolar Latin Pro" panose="02000603040300000004" pitchFamily="50" charset="0"/>
            </a:endParaRPr>
          </a:p>
          <a:p>
            <a:endParaRPr lang="cs-CZ" dirty="0">
              <a:solidFill>
                <a:schemeClr val="tx1"/>
              </a:solidFill>
              <a:latin typeface="Skolar Latin Pro" panose="02000603040300000004" pitchFamily="50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  <a:latin typeface="Skolar Latin Pro" panose="02000603040300000004" pitchFamily="50" charset="0"/>
              </a:rPr>
              <a:t>Zvýšení transparentnosti definovaného </a:t>
            </a:r>
            <a:r>
              <a:rPr lang="cs-CZ" sz="2000" dirty="0" smtClean="0">
                <a:solidFill>
                  <a:schemeClr val="tx1"/>
                </a:solidFill>
                <a:latin typeface="Skolar Latin Pro" panose="02000603040300000004" pitchFamily="50" charset="0"/>
              </a:rPr>
              <a:t>kurikula.</a:t>
            </a:r>
            <a:endParaRPr lang="cs-CZ" sz="2000" dirty="0">
              <a:solidFill>
                <a:schemeClr val="tx1"/>
              </a:solidFill>
              <a:latin typeface="Skolar Latin Pro" panose="02000603040300000004" pitchFamily="50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  <a:latin typeface="Skolar Latin Pro" panose="02000603040300000004" pitchFamily="50" charset="0"/>
              </a:rPr>
              <a:t>Identifikace a znázornění vazeb a vztahů mezi daty popisujícími výuku.</a:t>
            </a:r>
          </a:p>
          <a:p>
            <a:pPr lvl="1"/>
            <a:endParaRPr lang="cs-CZ" sz="1000" dirty="0" smtClean="0">
              <a:solidFill>
                <a:schemeClr val="tx1"/>
              </a:solidFill>
              <a:latin typeface="Skolar Latin Pro" panose="02000603040300000004" pitchFamily="50" charset="0"/>
            </a:endParaRPr>
          </a:p>
          <a:p>
            <a:pPr marL="363538" lvl="1" algn="ctr"/>
            <a:r>
              <a:rPr lang="cs-CZ" sz="1100" dirty="0" smtClean="0">
                <a:solidFill>
                  <a:schemeClr val="tx1"/>
                </a:solidFill>
                <a:latin typeface="Skolar Latin Pro" panose="02000603040300000004" pitchFamily="50" charset="0"/>
              </a:rPr>
              <a:t>*</a:t>
            </a:r>
            <a:r>
              <a:rPr lang="en-US" sz="1100" dirty="0" smtClean="0">
                <a:solidFill>
                  <a:schemeClr val="tx1"/>
                </a:solidFill>
                <a:latin typeface="Skolar Latin Pro" panose="02000603040300000004" pitchFamily="50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Skolar Latin Pro" panose="02000603040300000004" pitchFamily="50" charset="0"/>
              </a:rPr>
              <a:t>HARDEN, R. M. AMEE Guide No. 21: Curriculum mapping: a tool for transparent and authentic teaching and learning. Medical teacher, 2001</a:t>
            </a:r>
            <a:r>
              <a:rPr lang="en-US" sz="1100" dirty="0" smtClean="0">
                <a:solidFill>
                  <a:schemeClr val="tx1"/>
                </a:solidFill>
                <a:latin typeface="Skolar Latin Pro" panose="02000603040300000004" pitchFamily="50" charset="0"/>
              </a:rPr>
              <a:t>.</a:t>
            </a:r>
            <a:endParaRPr lang="en-US" sz="1100" dirty="0">
              <a:solidFill>
                <a:schemeClr val="tx1"/>
              </a:solidFill>
              <a:latin typeface="Skolar Latin Pro" panose="02000603040300000004" pitchFamily="50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96253" y="5181597"/>
            <a:ext cx="8941869" cy="847040"/>
            <a:chOff x="96253" y="5547360"/>
            <a:chExt cx="8941869" cy="847040"/>
          </a:xfrm>
        </p:grpSpPr>
        <p:sp>
          <p:nvSpPr>
            <p:cNvPr id="3" name="Obdélník 2"/>
            <p:cNvSpPr/>
            <p:nvPr/>
          </p:nvSpPr>
          <p:spPr>
            <a:xfrm>
              <a:off x="109728" y="5547360"/>
              <a:ext cx="8924544" cy="841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ctr"/>
            <a:lstStyle/>
            <a:p>
              <a:pPr marL="450850">
                <a:buFont typeface="Wingdings" panose="05000000000000000000" pitchFamily="2" charset="2"/>
                <a:buChar char="Ø"/>
              </a:pPr>
              <a:endParaRPr lang="cs-CZ" dirty="0">
                <a:solidFill>
                  <a:schemeClr val="tx1"/>
                </a:solidFill>
                <a:latin typeface="Skolar Latin Pro" panose="02000603040300000004" pitchFamily="50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96253" y="5563403"/>
              <a:ext cx="89418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0850" algn="ctr">
                <a:buClr>
                  <a:schemeClr val="accent4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cs-CZ" sz="1600" dirty="0" smtClean="0">
                  <a:latin typeface="Skolar Latin Pro" panose="02000603040300000004" pitchFamily="50" charset="0"/>
                </a:rPr>
                <a:t>Zpracování </a:t>
              </a:r>
              <a:r>
                <a:rPr lang="cs-CZ" sz="1600" dirty="0">
                  <a:latin typeface="Skolar Latin Pro" panose="02000603040300000004" pitchFamily="50" charset="0"/>
                </a:rPr>
                <a:t>přirozeného </a:t>
              </a:r>
              <a:r>
                <a:rPr lang="cs-CZ" sz="1600" dirty="0" smtClean="0">
                  <a:latin typeface="Skolar Latin Pro" panose="02000603040300000004" pitchFamily="50" charset="0"/>
                </a:rPr>
                <a:t>jazyka</a:t>
              </a:r>
            </a:p>
            <a:p>
              <a:pPr marL="450850" algn="ctr">
                <a:buClr>
                  <a:schemeClr val="accent4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cs-CZ" sz="1600" dirty="0" smtClean="0">
                  <a:latin typeface="Skolar Latin Pro" panose="02000603040300000004" pitchFamily="50" charset="0"/>
                </a:rPr>
                <a:t>Metody strojového učení a analýzy dat</a:t>
              </a:r>
            </a:p>
            <a:p>
              <a:pPr marL="450850" algn="ctr">
                <a:buClr>
                  <a:schemeClr val="accent4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cs-CZ" sz="1600" dirty="0" smtClean="0">
                  <a:latin typeface="Skolar Latin Pro" panose="02000603040300000004" pitchFamily="50" charset="0"/>
                </a:rPr>
                <a:t>Vizualizační techniky</a:t>
              </a:r>
              <a:endParaRPr lang="cs-CZ" sz="1600" dirty="0">
                <a:latin typeface="Skolar Latin Pro" panose="0200060304030000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Zdravotnické a medicínské studijní obory</a:t>
            </a:r>
            <a:endParaRPr lang="cs-CZ" dirty="0"/>
          </a:p>
        </p:txBody>
      </p:sp>
      <p:pic>
        <p:nvPicPr>
          <p:cNvPr id="3" name="Obrázek 2" descr="MEFANET: Úvod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17683" r="8589" b="14789"/>
          <a:stretch/>
        </p:blipFill>
        <p:spPr>
          <a:xfrm>
            <a:off x="509589" y="2138902"/>
            <a:ext cx="8019041" cy="35110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420781" y="6375101"/>
            <a:ext cx="1965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http</a:t>
            </a:r>
            <a:r>
              <a:rPr lang="cs-CZ" sz="1800" dirty="0" smtClean="0"/>
              <a:t>://mefanet.cz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515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pro správu kurikula: OPTIMED</a:t>
            </a:r>
            <a:endParaRPr lang="cs-CZ" dirty="0"/>
          </a:p>
        </p:txBody>
      </p:sp>
      <p:grpSp>
        <p:nvGrpSpPr>
          <p:cNvPr id="32" name="Skupina 31"/>
          <p:cNvGrpSpPr/>
          <p:nvPr/>
        </p:nvGrpSpPr>
        <p:grpSpPr>
          <a:xfrm>
            <a:off x="0" y="2902933"/>
            <a:ext cx="9143999" cy="2298832"/>
            <a:chOff x="0" y="3317627"/>
            <a:chExt cx="9143999" cy="2298832"/>
          </a:xfrm>
        </p:grpSpPr>
        <p:sp>
          <p:nvSpPr>
            <p:cNvPr id="21" name="Obdélník 20"/>
            <p:cNvSpPr/>
            <p:nvPr/>
          </p:nvSpPr>
          <p:spPr>
            <a:xfrm>
              <a:off x="0" y="3317627"/>
              <a:ext cx="9143999" cy="2298832"/>
            </a:xfrm>
            <a:prstGeom prst="rect">
              <a:avLst/>
            </a:prstGeom>
            <a:noFill/>
            <a:ln/>
          </p:spPr>
          <p:style>
            <a:lnRef idx="2">
              <a:schemeClr val="dk1"/>
            </a:lnRef>
            <a:fillRef idx="1002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540" b="1" noProof="1">
                <a:solidFill>
                  <a:schemeClr val="tx1"/>
                </a:solidFill>
                <a:latin typeface="Skolar Latin Pro" panose="02000603040300000004" pitchFamily="50" charset="0"/>
                <a:cs typeface="Times New Roman" pitchFamily="18" charset="0"/>
              </a:endParaRPr>
            </a:p>
          </p:txBody>
        </p:sp>
        <p:grpSp>
          <p:nvGrpSpPr>
            <p:cNvPr id="22" name="Skupina 21"/>
            <p:cNvGrpSpPr/>
            <p:nvPr/>
          </p:nvGrpSpPr>
          <p:grpSpPr>
            <a:xfrm>
              <a:off x="400289" y="4721881"/>
              <a:ext cx="8325447" cy="762056"/>
              <a:chOff x="1081461" y="8784778"/>
              <a:chExt cx="26225160" cy="1728888"/>
            </a:xfrm>
          </p:grpSpPr>
          <p:sp>
            <p:nvSpPr>
              <p:cNvPr id="29" name="Krychle 28"/>
              <p:cNvSpPr/>
              <p:nvPr/>
            </p:nvSpPr>
            <p:spPr>
              <a:xfrm>
                <a:off x="1081461" y="8784778"/>
                <a:ext cx="5670000" cy="1728541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cs-CZ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cs-CZ" sz="1270" b="1" noProof="1" smtClean="0">
                    <a:solidFill>
                      <a:schemeClr val="tx1"/>
                    </a:solidFill>
                    <a:latin typeface="Skolar Latin Pro" panose="02000603040300000004" pitchFamily="50" charset="0"/>
                    <a:cs typeface="Times New Roman" pitchFamily="18" charset="0"/>
                  </a:rPr>
                  <a:t>Registr výstupů z učení</a:t>
                </a:r>
                <a:endParaRPr lang="en-US" sz="1270" b="1" noProof="1">
                  <a:solidFill>
                    <a:schemeClr val="tx1"/>
                  </a:solidFill>
                  <a:latin typeface="Skolar Latin Pro" panose="02000603040300000004" pitchFamily="50" charset="0"/>
                  <a:cs typeface="Times New Roman" pitchFamily="18" charset="0"/>
                </a:endParaRPr>
              </a:p>
            </p:txBody>
          </p:sp>
          <p:sp>
            <p:nvSpPr>
              <p:cNvPr id="30" name="Krychle 29"/>
              <p:cNvSpPr/>
              <p:nvPr/>
            </p:nvSpPr>
            <p:spPr>
              <a:xfrm>
                <a:off x="7974052" y="8785125"/>
                <a:ext cx="5670000" cy="1728541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cs-CZ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cs-CZ" sz="1270" b="1" noProof="1" smtClean="0">
                    <a:solidFill>
                      <a:schemeClr val="tx1"/>
                    </a:solidFill>
                    <a:latin typeface="Skolar Latin Pro" panose="02000603040300000004" pitchFamily="50" charset="0"/>
                    <a:cs typeface="Times New Roman" pitchFamily="18" charset="0"/>
                  </a:rPr>
                  <a:t>Registr výukových jednotek</a:t>
                </a:r>
                <a:endParaRPr lang="en-US" sz="1270" b="1" noProof="1">
                  <a:solidFill>
                    <a:schemeClr val="tx1"/>
                  </a:solidFill>
                  <a:latin typeface="Skolar Latin Pro" panose="02000603040300000004" pitchFamily="50" charset="0"/>
                  <a:cs typeface="Times New Roman" pitchFamily="18" charset="0"/>
                </a:endParaRPr>
              </a:p>
            </p:txBody>
          </p:sp>
          <p:sp>
            <p:nvSpPr>
              <p:cNvPr id="31" name="Krychle 30"/>
              <p:cNvSpPr/>
              <p:nvPr/>
            </p:nvSpPr>
            <p:spPr>
              <a:xfrm>
                <a:off x="21636621" y="8785125"/>
                <a:ext cx="5670000" cy="1728541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cs-CZ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cs-CZ" sz="1270" b="1" noProof="1" smtClean="0">
                    <a:solidFill>
                      <a:schemeClr val="tx1"/>
                    </a:solidFill>
                    <a:latin typeface="Skolar Latin Pro" panose="02000603040300000004" pitchFamily="50" charset="0"/>
                    <a:cs typeface="Times New Roman" pitchFamily="18" charset="0"/>
                  </a:rPr>
                  <a:t>Reporting</a:t>
                </a:r>
                <a:endParaRPr lang="en-US" sz="1270" b="1" noProof="1">
                  <a:solidFill>
                    <a:schemeClr val="tx1"/>
                  </a:solidFill>
                  <a:latin typeface="Skolar Latin Pro" panose="02000603040300000004" pitchFamily="50" charset="0"/>
                  <a:cs typeface="Times New Roman" pitchFamily="18" charset="0"/>
                </a:endParaRPr>
              </a:p>
            </p:txBody>
          </p:sp>
        </p:grpSp>
        <p:sp>
          <p:nvSpPr>
            <p:cNvPr id="23" name="Válec 22"/>
            <p:cNvSpPr/>
            <p:nvPr/>
          </p:nvSpPr>
          <p:spPr>
            <a:xfrm>
              <a:off x="411538" y="3557622"/>
              <a:ext cx="8320924" cy="900604"/>
            </a:xfrm>
            <a:prstGeom prst="ca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000" b="1" dirty="0" smtClean="0">
                  <a:solidFill>
                    <a:schemeClr val="tx1"/>
                  </a:solidFill>
                  <a:latin typeface="Skolar Latin Pro" panose="02000603040300000004" pitchFamily="50" charset="0"/>
                  <a:cs typeface="Times New Roman" pitchFamily="18" charset="0"/>
                </a:rPr>
                <a:t>OPTIMED</a:t>
              </a:r>
              <a:endParaRPr lang="cs-CZ" sz="2000" b="1" dirty="0">
                <a:solidFill>
                  <a:schemeClr val="tx1"/>
                </a:solidFill>
                <a:latin typeface="Skolar Latin Pro" panose="02000603040300000004" pitchFamily="50" charset="0"/>
                <a:cs typeface="Times New Roman" pitchFamily="18" charset="0"/>
              </a:endParaRPr>
            </a:p>
          </p:txBody>
        </p:sp>
        <p:sp>
          <p:nvSpPr>
            <p:cNvPr id="24" name="Obousměrná vodorovná šipka 23"/>
            <p:cNvSpPr/>
            <p:nvPr/>
          </p:nvSpPr>
          <p:spPr>
            <a:xfrm rot="16200000">
              <a:off x="1176478" y="4538226"/>
              <a:ext cx="228571" cy="114286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72" noProof="1">
                <a:latin typeface="Skolar Latin Pro" panose="02000603040300000004" pitchFamily="50" charset="0"/>
              </a:endParaRPr>
            </a:p>
          </p:txBody>
        </p:sp>
        <p:sp>
          <p:nvSpPr>
            <p:cNvPr id="25" name="Obousměrná vodorovná šipka 24"/>
            <p:cNvSpPr/>
            <p:nvPr/>
          </p:nvSpPr>
          <p:spPr>
            <a:xfrm rot="16200000">
              <a:off x="3379411" y="4538226"/>
              <a:ext cx="228571" cy="114286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72" noProof="1">
                <a:latin typeface="Skolar Latin Pro" panose="02000603040300000004" pitchFamily="50" charset="0"/>
              </a:endParaRPr>
            </a:p>
          </p:txBody>
        </p:sp>
        <p:sp>
          <p:nvSpPr>
            <p:cNvPr id="26" name="Obousměrná vodorovná šipka 25"/>
            <p:cNvSpPr/>
            <p:nvPr/>
          </p:nvSpPr>
          <p:spPr>
            <a:xfrm rot="16200000">
              <a:off x="7725143" y="4538226"/>
              <a:ext cx="228571" cy="114286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72" noProof="1">
                <a:latin typeface="Skolar Latin Pro" panose="02000603040300000004" pitchFamily="50" charset="0"/>
              </a:endParaRPr>
            </a:p>
          </p:txBody>
        </p:sp>
        <p:sp>
          <p:nvSpPr>
            <p:cNvPr id="27" name="Krychle 26"/>
            <p:cNvSpPr/>
            <p:nvPr/>
          </p:nvSpPr>
          <p:spPr>
            <a:xfrm>
              <a:off x="4749022" y="4727743"/>
              <a:ext cx="1800000" cy="756000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270" b="1" noProof="1" smtClean="0">
                  <a:solidFill>
                    <a:schemeClr val="tx1"/>
                  </a:solidFill>
                  <a:latin typeface="Skolar Latin Pro" panose="02000603040300000004" pitchFamily="50" charset="0"/>
                  <a:cs typeface="Times New Roman" pitchFamily="18" charset="0"/>
                </a:rPr>
                <a:t>Prohlížeč</a:t>
              </a:r>
              <a:endParaRPr lang="en-US" sz="1270" b="1" noProof="1">
                <a:solidFill>
                  <a:schemeClr val="tx1"/>
                </a:solidFill>
                <a:latin typeface="Skolar Latin Pro" panose="02000603040300000004" pitchFamily="50" charset="0"/>
                <a:cs typeface="Times New Roman" pitchFamily="18" charset="0"/>
              </a:endParaRPr>
            </a:p>
          </p:txBody>
        </p:sp>
        <p:sp>
          <p:nvSpPr>
            <p:cNvPr id="28" name="Obousměrná vodorovná šipka 27"/>
            <p:cNvSpPr/>
            <p:nvPr/>
          </p:nvSpPr>
          <p:spPr>
            <a:xfrm rot="16200000">
              <a:off x="5513905" y="4539350"/>
              <a:ext cx="228571" cy="114286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72" noProof="1">
                <a:latin typeface="Skolar Latin Pro" panose="02000603040300000004" pitchFamily="50" charset="0"/>
              </a:endParaRPr>
            </a:p>
          </p:txBody>
        </p:sp>
      </p:grpSp>
      <p:sp>
        <p:nvSpPr>
          <p:cNvPr id="33" name="Obdélník 32"/>
          <p:cNvSpPr/>
          <p:nvPr/>
        </p:nvSpPr>
        <p:spPr>
          <a:xfrm>
            <a:off x="199292" y="5693029"/>
            <a:ext cx="8726400" cy="621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>
                <a:solidFill>
                  <a:schemeClr val="tx1"/>
                </a:solidFill>
                <a:latin typeface="Skolar Latin Pro" panose="02000603040300000004" pitchFamily="50" charset="0"/>
                <a:cs typeface="Times New Roman" pitchFamily="18" charset="0"/>
              </a:rPr>
              <a:t>PostgreSQL</a:t>
            </a:r>
            <a:r>
              <a:rPr lang="cs-CZ" b="1" dirty="0">
                <a:solidFill>
                  <a:schemeClr val="tx1"/>
                </a:solidFill>
                <a:latin typeface="Skolar Latin Pro" panose="02000603040300000004" pitchFamily="50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tx1"/>
                </a:solidFill>
                <a:latin typeface="Skolar Latin Pro" panose="02000603040300000004" pitchFamily="50" charset="0"/>
                <a:cs typeface="Times New Roman" pitchFamily="18" charset="0"/>
              </a:rPr>
              <a:t>databáze</a:t>
            </a:r>
            <a:endParaRPr lang="cs-CZ" b="1" dirty="0">
              <a:solidFill>
                <a:schemeClr val="tx1"/>
              </a:solidFill>
              <a:latin typeface="Skolar Latin Pro" panose="02000603040300000004" pitchFamily="50" charset="0"/>
              <a:cs typeface="Times New Roman" pitchFamily="18" charset="0"/>
            </a:endParaRPr>
          </a:p>
        </p:txBody>
      </p:sp>
      <p:grpSp>
        <p:nvGrpSpPr>
          <p:cNvPr id="49" name="Skupina 48"/>
          <p:cNvGrpSpPr/>
          <p:nvPr/>
        </p:nvGrpSpPr>
        <p:grpSpPr>
          <a:xfrm>
            <a:off x="1771877" y="5332480"/>
            <a:ext cx="5483454" cy="245991"/>
            <a:chOff x="1771877" y="5360313"/>
            <a:chExt cx="5483454" cy="245991"/>
          </a:xfrm>
        </p:grpSpPr>
        <p:sp>
          <p:nvSpPr>
            <p:cNvPr id="34" name="Obousměrná vodorovná šipka 33"/>
            <p:cNvSpPr/>
            <p:nvPr/>
          </p:nvSpPr>
          <p:spPr>
            <a:xfrm rot="16200000">
              <a:off x="1714277" y="5433504"/>
              <a:ext cx="230400" cy="115200"/>
            </a:xfrm>
            <a:prstGeom prst="leftRightArrow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72" noProof="1">
                <a:latin typeface="Skolar Latin Pro" panose="02000603040300000004" pitchFamily="50" charset="0"/>
              </a:endParaRPr>
            </a:p>
          </p:txBody>
        </p:sp>
        <p:sp>
          <p:nvSpPr>
            <p:cNvPr id="35" name="Obousměrná vodorovná šipka 34"/>
            <p:cNvSpPr/>
            <p:nvPr/>
          </p:nvSpPr>
          <p:spPr>
            <a:xfrm rot="16200000">
              <a:off x="4399320" y="5429180"/>
              <a:ext cx="228571" cy="114286"/>
            </a:xfrm>
            <a:prstGeom prst="leftRightArrow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72" noProof="1">
                <a:latin typeface="Skolar Latin Pro" panose="02000603040300000004" pitchFamily="50" charset="0"/>
              </a:endParaRPr>
            </a:p>
          </p:txBody>
        </p:sp>
        <p:sp>
          <p:nvSpPr>
            <p:cNvPr id="36" name="Obousměrná vodorovná šipka 35"/>
            <p:cNvSpPr/>
            <p:nvPr/>
          </p:nvSpPr>
          <p:spPr>
            <a:xfrm rot="16200000">
              <a:off x="7083902" y="5417456"/>
              <a:ext cx="228571" cy="114286"/>
            </a:xfrm>
            <a:prstGeom prst="leftRightArrow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72" noProof="1">
                <a:latin typeface="Skolar Latin Pro" panose="02000603040300000004" pitchFamily="50" charset="0"/>
              </a:endParaRP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207756" y="1843055"/>
            <a:ext cx="8712840" cy="546503"/>
            <a:chOff x="435122" y="1554371"/>
            <a:chExt cx="8712840" cy="546503"/>
          </a:xfrm>
        </p:grpSpPr>
        <p:sp>
          <p:nvSpPr>
            <p:cNvPr id="46" name="Obdélník 45"/>
            <p:cNvSpPr/>
            <p:nvPr/>
          </p:nvSpPr>
          <p:spPr>
            <a:xfrm>
              <a:off x="435122" y="1560874"/>
              <a:ext cx="4284000" cy="5400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001">
              <a:schemeClr val="lt2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2880360" rtl="0" eaLnBrk="1" latinLnBrk="0" hangingPunct="1">
                <a:defRPr sz="57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1440180" algn="l" defTabSz="2880360" rtl="0" eaLnBrk="1" latinLnBrk="0" hangingPunct="1">
                <a:defRPr sz="57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2880360" algn="l" defTabSz="2880360" rtl="0" eaLnBrk="1" latinLnBrk="0" hangingPunct="1">
                <a:defRPr sz="57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4320540" algn="l" defTabSz="2880360" rtl="0" eaLnBrk="1" latinLnBrk="0" hangingPunct="1">
                <a:defRPr sz="57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5760720" algn="l" defTabSz="2880360" rtl="0" eaLnBrk="1" latinLnBrk="0" hangingPunct="1">
                <a:defRPr sz="57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7200900" algn="l" defTabSz="2880360" rtl="0" eaLnBrk="1" latinLnBrk="0" hangingPunct="1">
                <a:defRPr sz="57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8641080" algn="l" defTabSz="2880360" rtl="0" eaLnBrk="1" latinLnBrk="0" hangingPunct="1">
                <a:defRPr sz="57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10081260" algn="l" defTabSz="2880360" rtl="0" eaLnBrk="1" latinLnBrk="0" hangingPunct="1">
                <a:defRPr sz="57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11521440" algn="l" defTabSz="2880360" rtl="0" eaLnBrk="1" latinLnBrk="0" hangingPunct="1">
                <a:defRPr sz="57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800" noProof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Google Analytics</a:t>
              </a:r>
              <a:endParaRPr lang="en-US" sz="180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bdélník 46"/>
            <p:cNvSpPr/>
            <p:nvPr/>
          </p:nvSpPr>
          <p:spPr>
            <a:xfrm>
              <a:off x="4863962" y="1554371"/>
              <a:ext cx="4284000" cy="5400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001">
              <a:schemeClr val="lt2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2880360" rtl="0" eaLnBrk="1" latinLnBrk="0" hangingPunct="1">
                <a:defRPr sz="57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1440180" algn="l" defTabSz="2880360" rtl="0" eaLnBrk="1" latinLnBrk="0" hangingPunct="1">
                <a:defRPr sz="57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2880360" algn="l" defTabSz="2880360" rtl="0" eaLnBrk="1" latinLnBrk="0" hangingPunct="1">
                <a:defRPr sz="57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4320540" algn="l" defTabSz="2880360" rtl="0" eaLnBrk="1" latinLnBrk="0" hangingPunct="1">
                <a:defRPr sz="57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5760720" algn="l" defTabSz="2880360" rtl="0" eaLnBrk="1" latinLnBrk="0" hangingPunct="1">
                <a:defRPr sz="57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7200900" algn="l" defTabSz="2880360" rtl="0" eaLnBrk="1" latinLnBrk="0" hangingPunct="1">
                <a:defRPr sz="57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8641080" algn="l" defTabSz="2880360" rtl="0" eaLnBrk="1" latinLnBrk="0" hangingPunct="1">
                <a:defRPr sz="57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10081260" algn="l" defTabSz="2880360" rtl="0" eaLnBrk="1" latinLnBrk="0" hangingPunct="1">
                <a:defRPr sz="57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11521440" algn="l" defTabSz="2880360" rtl="0" eaLnBrk="1" latinLnBrk="0" hangingPunct="1">
                <a:defRPr sz="57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800" noProof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eduID.cz</a:t>
              </a:r>
              <a:endParaRPr lang="en-US" sz="180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2369754" y="2495492"/>
            <a:ext cx="4322870" cy="240296"/>
            <a:chOff x="2123569" y="5360313"/>
            <a:chExt cx="4322870" cy="240296"/>
          </a:xfrm>
        </p:grpSpPr>
        <p:sp>
          <p:nvSpPr>
            <p:cNvPr id="52" name="Šipka doprava 51"/>
            <p:cNvSpPr/>
            <p:nvPr/>
          </p:nvSpPr>
          <p:spPr>
            <a:xfrm rot="16200000">
              <a:off x="2087569" y="5420609"/>
              <a:ext cx="216000" cy="144000"/>
            </a:xfrm>
            <a:prstGeom prst="rightArrow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72" noProof="1">
                <a:latin typeface="Skolar Latin Pro" panose="02000603040300000004" pitchFamily="50" charset="0"/>
              </a:endParaRPr>
            </a:p>
          </p:txBody>
        </p:sp>
        <p:sp>
          <p:nvSpPr>
            <p:cNvPr id="54" name="Obousměrná vodorovná šipka 53"/>
            <p:cNvSpPr/>
            <p:nvPr/>
          </p:nvSpPr>
          <p:spPr>
            <a:xfrm rot="16200000">
              <a:off x="6275010" y="5417456"/>
              <a:ext cx="228571" cy="114286"/>
            </a:xfrm>
            <a:prstGeom prst="leftRightArrow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72" noProof="1">
                <a:latin typeface="Skolar Latin Pro" panose="0200060304030000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70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PTIMED: úvod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11213" r="7392" b="7115"/>
          <a:stretch/>
        </p:blipFill>
        <p:spPr>
          <a:xfrm>
            <a:off x="0" y="0"/>
            <a:ext cx="9144000" cy="533046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20781" y="6375101"/>
            <a:ext cx="2689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http</a:t>
            </a:r>
            <a:r>
              <a:rPr lang="cs-CZ" sz="1800" dirty="0" smtClean="0"/>
              <a:t>://opti.med.muni.cz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989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20781" y="6375101"/>
            <a:ext cx="2689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http</a:t>
            </a:r>
            <a:r>
              <a:rPr lang="cs-CZ" sz="1800" dirty="0" smtClean="0"/>
              <a:t>://opti.med.muni.cz</a:t>
            </a:r>
            <a:endParaRPr lang="cs-CZ" sz="1800" dirty="0"/>
          </a:p>
        </p:txBody>
      </p:sp>
      <p:pic>
        <p:nvPicPr>
          <p:cNvPr id="3" name="Obrázek 2" descr="OPTIMED: Reportovací nástroje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8" t="11213" r="21391" b="34550"/>
          <a:stretch/>
        </p:blipFill>
        <p:spPr>
          <a:xfrm>
            <a:off x="0" y="0"/>
            <a:ext cx="9144000" cy="529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PTIMED: Reporting | Zastoupení významných pojmů ve výuce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t="11213" r="18919" b="9722"/>
          <a:stretch/>
        </p:blipFill>
        <p:spPr>
          <a:xfrm>
            <a:off x="0" y="0"/>
            <a:ext cx="9127817" cy="706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 bwMode="auto">
          <a:xfrm>
            <a:off x="0" y="0"/>
            <a:ext cx="9144000" cy="15641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Obrázek 3" descr="OPTIMED: Reporting | Keywords extraction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30412" r="35167" b="7014"/>
          <a:stretch/>
        </p:blipFill>
        <p:spPr>
          <a:xfrm>
            <a:off x="0" y="0"/>
            <a:ext cx="3162527" cy="3176337"/>
          </a:xfrm>
          <a:prstGeom prst="rect">
            <a:avLst/>
          </a:prstGeom>
          <a:ln>
            <a:noFill/>
          </a:ln>
        </p:spPr>
      </p:pic>
      <p:pic>
        <p:nvPicPr>
          <p:cNvPr id="5" name="Obrázek 4" descr="OPTIMED: Reporting | Discipline comparison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30412" r="34667" b="4293"/>
          <a:stretch/>
        </p:blipFill>
        <p:spPr>
          <a:xfrm>
            <a:off x="5664507" y="2776321"/>
            <a:ext cx="3479493" cy="3576353"/>
          </a:xfrm>
          <a:prstGeom prst="rect">
            <a:avLst/>
          </a:prstGeom>
          <a:ln>
            <a:noFill/>
          </a:ln>
        </p:spPr>
      </p:pic>
      <p:pic>
        <p:nvPicPr>
          <p:cNvPr id="6" name="Obrázek 5" descr="OPTIMED: Reporting | Association of model terms - Mozilla Firefox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18032" r="2167" b="349"/>
          <a:stretch/>
        </p:blipFill>
        <p:spPr>
          <a:xfrm>
            <a:off x="87630" y="3759532"/>
            <a:ext cx="4992832" cy="29986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43687" t="39792" r="35409" b="6875"/>
          <a:stretch/>
        </p:blipFill>
        <p:spPr>
          <a:xfrm>
            <a:off x="3854265" y="541172"/>
            <a:ext cx="2452393" cy="35177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47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1311</TotalTime>
  <Words>395</Words>
  <Application>Microsoft Office PowerPoint</Application>
  <PresentationFormat>Předvádění na obrazovce (4:3)</PresentationFormat>
  <Paragraphs>108</Paragraphs>
  <Slides>19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Skolar Latin Pro</vt:lpstr>
      <vt:lpstr>Tahoma</vt:lpstr>
      <vt:lpstr>Times New Roman</vt:lpstr>
      <vt:lpstr>Wingdings</vt:lpstr>
      <vt:lpstr>Prezentace_MU_CZ</vt:lpstr>
      <vt:lpstr>Analýza a interaktivní reporting nad medicinským kurikulem</vt:lpstr>
      <vt:lpstr>Osnova</vt:lpstr>
      <vt:lpstr>Mapování kurikula</vt:lpstr>
      <vt:lpstr>Zdravotnické a medicínské studijní obory</vt:lpstr>
      <vt:lpstr>Systém pro správu kurikula: OPTIMED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Vize do budoucna…</vt:lpstr>
      <vt:lpstr>MEDCIN – standardizace medicínského kurikula</vt:lpstr>
      <vt:lpstr>Prezentace aplikace PowerPoint</vt:lpstr>
      <vt:lpstr>Publikujeme…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komenda</dc:creator>
  <cp:lastModifiedBy>Martin Komenda</cp:lastModifiedBy>
  <cp:revision>96</cp:revision>
  <cp:lastPrinted>1601-01-01T00:00:00Z</cp:lastPrinted>
  <dcterms:created xsi:type="dcterms:W3CDTF">2015-11-23T07:04:47Z</dcterms:created>
  <dcterms:modified xsi:type="dcterms:W3CDTF">2016-10-17T11:46:45Z</dcterms:modified>
</cp:coreProperties>
</file>